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9" r:id="rId3"/>
    <p:sldId id="258" r:id="rId4"/>
    <p:sldId id="787" r:id="rId5"/>
    <p:sldId id="795" r:id="rId6"/>
    <p:sldId id="789" r:id="rId7"/>
    <p:sldId id="790" r:id="rId8"/>
    <p:sldId id="792" r:id="rId9"/>
    <p:sldId id="260" r:id="rId10"/>
    <p:sldId id="262" r:id="rId11"/>
    <p:sldId id="786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1004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7865ED60-3069-4C13-A1F6-F1C7D2ECE6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2023/9/10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D2DC31FB-34EB-405D-95E1-8BF4942F65D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038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7865ED60-3069-4C13-A1F6-F1C7D2ECE6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2023/9/10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D2DC31FB-34EB-405D-95E1-8BF4942F65D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5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7865ED60-3069-4C13-A1F6-F1C7D2ECE6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2023/9/10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D2DC31FB-34EB-405D-95E1-8BF4942F65D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0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7865ED60-3069-4C13-A1F6-F1C7D2ECE6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2023/9/10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D2DC31FB-34EB-405D-95E1-8BF4942F65D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095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7865ED60-3069-4C13-A1F6-F1C7D2ECE6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2023/9/10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D2DC31FB-34EB-405D-95E1-8BF4942F65D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264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7865ED60-3069-4C13-A1F6-F1C7D2ECE6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2023/9/10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D2DC31FB-34EB-405D-95E1-8BF4942F65D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257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7865ED60-3069-4C13-A1F6-F1C7D2ECE6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2023/9/10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D2DC31FB-34EB-405D-95E1-8BF4942F65D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26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7865ED60-3069-4C13-A1F6-F1C7D2ECE6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2023/9/10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D2DC31FB-34EB-405D-95E1-8BF4942F65D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146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7865ED60-3069-4C13-A1F6-F1C7D2ECE6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2023/9/10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D2DC31FB-34EB-405D-95E1-8BF4942F65D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73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7865ED60-3069-4C13-A1F6-F1C7D2ECE6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2023/9/10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D2DC31FB-34EB-405D-95E1-8BF4942F65D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531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7865ED60-3069-4C13-A1F6-F1C7D2ECE6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2023/9/10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D2DC31FB-34EB-405D-95E1-8BF4942F65D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889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7865ED60-3069-4C13-A1F6-F1C7D2ECE6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2023/9/10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D2DC31FB-34EB-405D-95E1-8BF4942F65D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5C793088-4C9E-4446-AFBA-033A9B49458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268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65F9B7-7007-4E9D-9A34-BBA4E2B10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981199"/>
            <a:ext cx="7886700" cy="2333625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高三升學考試各項時程</a:t>
            </a:r>
          </a:p>
        </p:txBody>
      </p:sp>
    </p:spTree>
    <p:extLst>
      <p:ext uri="{BB962C8B-B14F-4D97-AF65-F5344CB8AC3E}">
        <p14:creationId xmlns:p14="http://schemas.microsoft.com/office/powerpoint/2010/main" val="1911479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289DE279-1079-460A-B7B0-69C729181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9379"/>
            <a:ext cx="7886700" cy="1325563"/>
          </a:xfrm>
        </p:spPr>
        <p:txBody>
          <a:bodyPr/>
          <a:lstStyle/>
          <a:p>
            <a:pPr algn="ctr"/>
            <a:r>
              <a:rPr lang="zh-TW" altLang="en-US" dirty="0"/>
              <a:t>國中教育會考怎麼考</a:t>
            </a:r>
          </a:p>
        </p:txBody>
      </p:sp>
      <p:graphicFrame>
        <p:nvGraphicFramePr>
          <p:cNvPr id="5" name="表格 6">
            <a:extLst>
              <a:ext uri="{FF2B5EF4-FFF2-40B4-BE49-F238E27FC236}">
                <a16:creationId xmlns:a16="http://schemas.microsoft.com/office/drawing/2014/main" id="{CA830B45-C879-4F85-9EA0-D091797E8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175116"/>
              </p:ext>
            </p:extLst>
          </p:nvPr>
        </p:nvGraphicFramePr>
        <p:xfrm>
          <a:off x="882216" y="1470769"/>
          <a:ext cx="7509428" cy="4756413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105250">
                  <a:extLst>
                    <a:ext uri="{9D8B030D-6E8A-4147-A177-3AD203B41FA5}">
                      <a16:colId xmlns:a16="http://schemas.microsoft.com/office/drawing/2014/main" val="3002762917"/>
                    </a:ext>
                  </a:extLst>
                </a:gridCol>
                <a:gridCol w="1062846">
                  <a:extLst>
                    <a:ext uri="{9D8B030D-6E8A-4147-A177-3AD203B41FA5}">
                      <a16:colId xmlns:a16="http://schemas.microsoft.com/office/drawing/2014/main" val="2473296733"/>
                    </a:ext>
                  </a:extLst>
                </a:gridCol>
                <a:gridCol w="1835822">
                  <a:extLst>
                    <a:ext uri="{9D8B030D-6E8A-4147-A177-3AD203B41FA5}">
                      <a16:colId xmlns:a16="http://schemas.microsoft.com/office/drawing/2014/main" val="2404284815"/>
                    </a:ext>
                  </a:extLst>
                </a:gridCol>
                <a:gridCol w="1785983">
                  <a:extLst>
                    <a:ext uri="{9D8B030D-6E8A-4147-A177-3AD203B41FA5}">
                      <a16:colId xmlns:a16="http://schemas.microsoft.com/office/drawing/2014/main" val="3504399997"/>
                    </a:ext>
                  </a:extLst>
                </a:gridCol>
                <a:gridCol w="1719527">
                  <a:extLst>
                    <a:ext uri="{9D8B030D-6E8A-4147-A177-3AD203B41FA5}">
                      <a16:colId xmlns:a16="http://schemas.microsoft.com/office/drawing/2014/main" val="1011333274"/>
                    </a:ext>
                  </a:extLst>
                </a:gridCol>
              </a:tblGrid>
              <a:tr h="564933">
                <a:tc gridSpan="2">
                  <a:txBody>
                    <a:bodyPr/>
                    <a:lstStyle/>
                    <a:p>
                      <a:pPr lvl="0" algn="ctr"/>
                      <a:r>
                        <a:rPr lang="zh-TW" sz="2400" b="1" kern="0">
                          <a:solidFill>
                            <a:srgbClr val="FFFFFF"/>
                          </a:solidFill>
                          <a:effectLst>
                            <a:outerShdw dist="38096" dir="2700000">
                              <a:srgbClr val="000000"/>
                            </a:outerShdw>
                          </a:effectLst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考試科目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6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zh-TW" sz="2400" b="1" kern="0">
                          <a:solidFill>
                            <a:srgbClr val="FFFFFF"/>
                          </a:solidFill>
                          <a:effectLst>
                            <a:outerShdw dist="38096" dir="2700000">
                              <a:srgbClr val="000000"/>
                            </a:outerShdw>
                          </a:effectLst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題型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6D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zh-TW" sz="2400" b="1" kern="0">
                          <a:solidFill>
                            <a:srgbClr val="FFFFFF"/>
                          </a:solidFill>
                          <a:effectLst>
                            <a:outerShdw dist="38096" dir="2700000">
                              <a:srgbClr val="000000"/>
                            </a:outerShdw>
                          </a:effectLst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題數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6D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zh-TW" sz="2400" b="1" kern="0">
                          <a:solidFill>
                            <a:srgbClr val="FFFFFF"/>
                          </a:solidFill>
                          <a:effectLst>
                            <a:outerShdw dist="38096" dir="2700000">
                              <a:srgbClr val="000000"/>
                            </a:outerShdw>
                          </a:effectLst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考試時間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6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765815"/>
                  </a:ext>
                </a:extLst>
              </a:tr>
              <a:tr h="523935">
                <a:tc gridSpan="2">
                  <a:txBody>
                    <a:bodyPr/>
                    <a:lstStyle/>
                    <a:p>
                      <a:pPr lvl="0" algn="ctr"/>
                      <a:r>
                        <a:rPr lang="zh-TW" sz="2400" b="1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國　文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4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選</a:t>
                      </a:r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38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～</a:t>
                      </a:r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46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題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70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分鐘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715592"/>
                  </a:ext>
                </a:extLst>
              </a:tr>
              <a:tr h="523935">
                <a:tc rowSpan="2">
                  <a:txBody>
                    <a:bodyPr/>
                    <a:lstStyle/>
                    <a:p>
                      <a:pPr lvl="0" algn="ctr"/>
                      <a:r>
                        <a:rPr lang="zh-TW" sz="2400" b="1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英語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991" lvl="0" algn="ctr"/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閱讀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4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選</a:t>
                      </a:r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40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～</a:t>
                      </a:r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45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題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kern="0">
                          <a:solidFill>
                            <a:srgbClr val="FF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60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分鐘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810188"/>
                  </a:ext>
                </a:extLst>
              </a:tr>
              <a:tr h="5239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1" lvl="0" algn="ctr"/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聽力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kern="0">
                          <a:solidFill>
                            <a:srgbClr val="FF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3</a:t>
                      </a:r>
                      <a:r>
                        <a:rPr lang="zh-TW" sz="2400" kern="0">
                          <a:solidFill>
                            <a:srgbClr val="FF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選</a:t>
                      </a:r>
                      <a:r>
                        <a:rPr lang="en-US" sz="2400" kern="0">
                          <a:solidFill>
                            <a:srgbClr val="FF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20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～</a:t>
                      </a:r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30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題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kern="0">
                          <a:solidFill>
                            <a:srgbClr val="FF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25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分鐘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635833"/>
                  </a:ext>
                </a:extLst>
              </a:tr>
              <a:tr h="523935">
                <a:tc rowSpan="2" gridSpan="2">
                  <a:txBody>
                    <a:bodyPr/>
                    <a:lstStyle/>
                    <a:p>
                      <a:pPr lvl="0" algn="ctr"/>
                      <a:r>
                        <a:rPr lang="zh-TW" sz="2400" b="1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數　學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4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選</a:t>
                      </a:r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23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～</a:t>
                      </a:r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28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題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US" sz="2400" kern="0">
                          <a:solidFill>
                            <a:srgbClr val="FF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80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分鐘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101366"/>
                  </a:ext>
                </a:extLst>
              </a:tr>
              <a:tr h="523935"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zh-TW" sz="2400" kern="0">
                          <a:solidFill>
                            <a:srgbClr val="FF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非選擇題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2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題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921291"/>
                  </a:ext>
                </a:extLst>
              </a:tr>
              <a:tr h="523935">
                <a:tc gridSpan="2">
                  <a:txBody>
                    <a:bodyPr/>
                    <a:lstStyle/>
                    <a:p>
                      <a:pPr lvl="0" algn="ctr"/>
                      <a:r>
                        <a:rPr lang="zh-TW" sz="2400" b="1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社　會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4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選</a:t>
                      </a:r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50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～</a:t>
                      </a:r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60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題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70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分鐘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389738"/>
                  </a:ext>
                </a:extLst>
              </a:tr>
              <a:tr h="523935">
                <a:tc gridSpan="2">
                  <a:txBody>
                    <a:bodyPr/>
                    <a:lstStyle/>
                    <a:p>
                      <a:pPr lvl="0" algn="ctr"/>
                      <a:r>
                        <a:rPr lang="zh-TW" sz="2400" b="1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自　然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4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選</a:t>
                      </a:r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45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～</a:t>
                      </a:r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55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題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70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分鐘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6759732"/>
                  </a:ext>
                </a:extLst>
              </a:tr>
              <a:tr h="523935">
                <a:tc gridSpan="2">
                  <a:txBody>
                    <a:bodyPr/>
                    <a:lstStyle/>
                    <a:p>
                      <a:pPr lvl="0" algn="ctr"/>
                      <a:r>
                        <a:rPr lang="zh-TW" sz="2400" b="1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寫作測驗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zh-TW" sz="2400" kern="0">
                          <a:solidFill>
                            <a:srgbClr val="FF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引導寫作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</a:t>
                      </a:r>
                      <a:r>
                        <a:rPr lang="zh-TW" sz="2400" kern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題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kern="0" dirty="0">
                          <a:solidFill>
                            <a:srgbClr val="FF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50</a:t>
                      </a:r>
                      <a:r>
                        <a:rPr lang="zh-TW" sz="2400" kern="0" dirty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分鐘</a:t>
                      </a:r>
                      <a:endParaRPr lang="zh-TW" sz="2400" kern="1200" dirty="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4968" marR="14968" marT="14968" marB="14968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2691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0648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289DE279-1079-460A-B7B0-69C729181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9379"/>
            <a:ext cx="7886700" cy="1325563"/>
          </a:xfrm>
        </p:spPr>
        <p:txBody>
          <a:bodyPr/>
          <a:lstStyle/>
          <a:p>
            <a:pPr algn="ctr"/>
            <a:r>
              <a:rPr lang="zh-TW" altLang="en-US" dirty="0"/>
              <a:t>成績能力等級</a:t>
            </a:r>
          </a:p>
        </p:txBody>
      </p:sp>
      <p:graphicFrame>
        <p:nvGraphicFramePr>
          <p:cNvPr id="45" name="表格 44">
            <a:extLst>
              <a:ext uri="{FF2B5EF4-FFF2-40B4-BE49-F238E27FC236}">
                <a16:creationId xmlns:a16="http://schemas.microsoft.com/office/drawing/2014/main" id="{786417DE-D6E6-4629-8F6D-344160E3E9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080101"/>
              </p:ext>
            </p:extLst>
          </p:nvPr>
        </p:nvGraphicFramePr>
        <p:xfrm>
          <a:off x="628650" y="1356360"/>
          <a:ext cx="7886701" cy="46126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67312">
                  <a:extLst>
                    <a:ext uri="{9D8B030D-6E8A-4147-A177-3AD203B41FA5}">
                      <a16:colId xmlns:a16="http://schemas.microsoft.com/office/drawing/2014/main" val="283357720"/>
                    </a:ext>
                  </a:extLst>
                </a:gridCol>
                <a:gridCol w="1530435">
                  <a:extLst>
                    <a:ext uri="{9D8B030D-6E8A-4147-A177-3AD203B41FA5}">
                      <a16:colId xmlns:a16="http://schemas.microsoft.com/office/drawing/2014/main" val="1644880155"/>
                    </a:ext>
                  </a:extLst>
                </a:gridCol>
                <a:gridCol w="4088954">
                  <a:extLst>
                    <a:ext uri="{9D8B030D-6E8A-4147-A177-3AD203B41FA5}">
                      <a16:colId xmlns:a16="http://schemas.microsoft.com/office/drawing/2014/main" val="654575464"/>
                    </a:ext>
                  </a:extLst>
                </a:gridCol>
              </a:tblGrid>
              <a:tr h="57658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等級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標示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標示說明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211814"/>
                  </a:ext>
                </a:extLst>
              </a:tr>
              <a:tr h="576580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Ａ　</a:t>
                      </a:r>
                      <a:endParaRPr lang="en-US" altLang="zh-TW" sz="2800" dirty="0"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  <a:p>
                      <a:pPr algn="ctr"/>
                      <a:r>
                        <a:rPr lang="zh-TW" altLang="en-US" sz="28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精熟</a:t>
                      </a:r>
                      <a:endParaRPr lang="en-US" altLang="zh-TW" sz="2800" dirty="0"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A++</a:t>
                      </a:r>
                      <a:endParaRPr lang="zh-TW" altLang="en-US" sz="2800" b="1" dirty="0"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8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  <a:cs typeface="Times New Roman" pitchFamily="18"/>
                        </a:rPr>
                        <a:t>精熟等級前</a:t>
                      </a:r>
                      <a:r>
                        <a:rPr lang="en-US" altLang="zh-TW" sz="28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  <a:cs typeface="Times New Roman" pitchFamily="18"/>
                        </a:rPr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876509"/>
                  </a:ext>
                </a:extLst>
              </a:tr>
              <a:tr h="5765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A+</a:t>
                      </a:r>
                      <a:endParaRPr lang="zh-TW" altLang="en-US" sz="2800" b="1" dirty="0"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8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  <a:cs typeface="Times New Roman" pitchFamily="18"/>
                        </a:rPr>
                        <a:t>精熟等級前</a:t>
                      </a:r>
                      <a:r>
                        <a:rPr lang="en-US" altLang="zh-TW" sz="28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  <a:cs typeface="Times New Roman" pitchFamily="18"/>
                        </a:rPr>
                        <a:t>26%</a:t>
                      </a:r>
                      <a:r>
                        <a:rPr lang="zh-TW" altLang="zh-TW" sz="28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  <a:cs typeface="Times New Roman" pitchFamily="18"/>
                        </a:rPr>
                        <a:t>～</a:t>
                      </a:r>
                      <a:r>
                        <a:rPr lang="en-US" altLang="zh-TW" sz="28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  <a:cs typeface="Times New Roman" pitchFamily="18"/>
                        </a:rPr>
                        <a:t>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832357"/>
                  </a:ext>
                </a:extLst>
              </a:tr>
              <a:tr h="5765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A</a:t>
                      </a:r>
                      <a:endParaRPr lang="zh-TW" altLang="en-US" sz="2800" b="1" dirty="0"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155423"/>
                  </a:ext>
                </a:extLst>
              </a:tr>
              <a:tr h="576580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Ｂ　</a:t>
                      </a:r>
                      <a:endParaRPr lang="en-US" altLang="zh-TW" sz="2800" dirty="0"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  <a:p>
                      <a:pPr algn="ctr"/>
                      <a:r>
                        <a:rPr lang="zh-TW" altLang="en-US" sz="28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基礎</a:t>
                      </a:r>
                      <a:endParaRPr lang="en-US" altLang="zh-TW" sz="2800" dirty="0"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B++</a:t>
                      </a:r>
                      <a:endParaRPr lang="zh-TW" altLang="en-US" sz="2800" b="1" dirty="0"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8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  <a:cs typeface="Times New Roman" pitchFamily="18"/>
                        </a:rPr>
                        <a:t>基礎等級前</a:t>
                      </a:r>
                      <a:r>
                        <a:rPr lang="en-US" altLang="zh-TW" sz="28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  <a:cs typeface="Times New Roman" pitchFamily="18"/>
                        </a:rPr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53905"/>
                  </a:ext>
                </a:extLst>
              </a:tr>
              <a:tr h="5765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B+</a:t>
                      </a:r>
                      <a:endParaRPr lang="zh-TW" altLang="en-US" sz="2800" b="1" dirty="0"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28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  <a:cs typeface="Times New Roman" pitchFamily="18"/>
                        </a:rPr>
                        <a:t>基礎等級前</a:t>
                      </a:r>
                      <a:r>
                        <a:rPr lang="en-US" altLang="zh-TW" sz="28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  <a:cs typeface="Times New Roman" pitchFamily="18"/>
                        </a:rPr>
                        <a:t>26%</a:t>
                      </a:r>
                      <a:r>
                        <a:rPr lang="zh-TW" altLang="zh-TW" sz="28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  <a:cs typeface="Times New Roman" pitchFamily="18"/>
                        </a:rPr>
                        <a:t>～</a:t>
                      </a:r>
                      <a:r>
                        <a:rPr lang="en-US" altLang="zh-TW" sz="28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  <a:cs typeface="Times New Roman" pitchFamily="18"/>
                        </a:rPr>
                        <a:t>50%</a:t>
                      </a:r>
                      <a:endParaRPr lang="zh-TW" altLang="en-US" sz="2800" dirty="0"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4679988"/>
                  </a:ext>
                </a:extLst>
              </a:tr>
              <a:tr h="5765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B</a:t>
                      </a:r>
                      <a:endParaRPr lang="zh-TW" altLang="en-US" sz="2800" b="1" dirty="0"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822815"/>
                  </a:ext>
                </a:extLst>
              </a:tr>
              <a:tr h="57658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Ｃ 待加強</a:t>
                      </a:r>
                      <a:endParaRPr lang="en-US" altLang="zh-TW" sz="2800" dirty="0"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325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628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956237D-46C1-4EBD-80E3-A5345F585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BFCAEF5C-8959-44E5-9AB9-368C6DDE89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13585"/>
            <a:ext cx="9132093" cy="564089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375758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ECE8C3B-81BB-44A1-A027-DFA70FDE0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高三大考時程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7B5EC70E-83BE-4257-8E67-96212506E2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985205"/>
              </p:ext>
            </p:extLst>
          </p:nvPr>
        </p:nvGraphicFramePr>
        <p:xfrm>
          <a:off x="491924" y="1559045"/>
          <a:ext cx="8160152" cy="4752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9808">
                  <a:extLst>
                    <a:ext uri="{9D8B030D-6E8A-4147-A177-3AD203B41FA5}">
                      <a16:colId xmlns:a16="http://schemas.microsoft.com/office/drawing/2014/main" val="3568364786"/>
                    </a:ext>
                  </a:extLst>
                </a:gridCol>
                <a:gridCol w="4780344">
                  <a:extLst>
                    <a:ext uri="{9D8B030D-6E8A-4147-A177-3AD203B41FA5}">
                      <a16:colId xmlns:a16="http://schemas.microsoft.com/office/drawing/2014/main" val="3078231878"/>
                    </a:ext>
                  </a:extLst>
                </a:gridCol>
              </a:tblGrid>
              <a:tr h="63766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考試名稱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考試時間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32012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高中英語聽力測驗</a:t>
                      </a:r>
                      <a:endParaRPr lang="en-US" altLang="zh-TW" sz="2400" dirty="0"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  <a:p>
                      <a:pPr algn="ctr"/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(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第一次考試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)</a:t>
                      </a:r>
                      <a:endParaRPr lang="zh-TW" altLang="en-US" sz="2400" dirty="0"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112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年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10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月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21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日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(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六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)</a:t>
                      </a:r>
                      <a:endParaRPr lang="zh-TW" altLang="en-US" sz="2400" dirty="0"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1260086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高中英語聽力測驗</a:t>
                      </a:r>
                      <a:endParaRPr lang="en-US" altLang="zh-TW" sz="2400" dirty="0"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  <a:p>
                      <a:pPr algn="ctr"/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(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第二次考試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)</a:t>
                      </a:r>
                      <a:endParaRPr lang="zh-TW" altLang="en-US" sz="2400" dirty="0"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112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年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12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月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16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日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(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六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)</a:t>
                      </a:r>
                      <a:endParaRPr lang="zh-TW" altLang="en-US" sz="2400" dirty="0"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6880686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學科能力測驗</a:t>
                      </a:r>
                      <a:endParaRPr lang="en-US" altLang="zh-TW" sz="2400" dirty="0"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113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年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01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月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20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日～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113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年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01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月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22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日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8392648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0" i="0" kern="1200" dirty="0">
                          <a:solidFill>
                            <a:schemeClr val="dk1"/>
                          </a:solidFill>
                          <a:effectLst/>
                          <a:latin typeface="華康細圓體" panose="020F0309000000000000" pitchFamily="49" charset="-120"/>
                          <a:ea typeface="華康細圓體" panose="020F0309000000000000" pitchFamily="49" charset="-120"/>
                          <a:cs typeface="+mn-cs"/>
                        </a:rPr>
                        <a:t>四技二專統一入學測驗</a:t>
                      </a:r>
                      <a:endParaRPr lang="en-US" altLang="zh-TW" sz="2400" dirty="0">
                        <a:latin typeface="華康細圓體" panose="020F0309000000000000" pitchFamily="49" charset="-120"/>
                        <a:ea typeface="華康細圓體" panose="020F0309000000000000" pitchFamily="49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113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年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05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月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04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日～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113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年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05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月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05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日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082104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分科測驗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113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年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07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月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12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日～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113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年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07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月</a:t>
                      </a:r>
                      <a:r>
                        <a:rPr lang="en-US" altLang="zh-TW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13</a:t>
                      </a:r>
                      <a:r>
                        <a:rPr lang="zh-TW" altLang="en-US" sz="2400" dirty="0">
                          <a:latin typeface="華康細圓體" panose="020F0309000000000000" pitchFamily="49" charset="-120"/>
                          <a:ea typeface="華康細圓體" panose="020F0309000000000000" pitchFamily="49" charset="-120"/>
                        </a:rPr>
                        <a:t>日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9315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7309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65F9B7-7007-4E9D-9A34-BBA4E2B10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981199"/>
            <a:ext cx="7886700" cy="2333625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國中適性入學宣導</a:t>
            </a:r>
            <a:br>
              <a:rPr lang="en-US" altLang="zh-TW" sz="4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</a:br>
            <a:br>
              <a:rPr lang="en-US" altLang="zh-TW" sz="4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</a:br>
            <a:r>
              <a:rPr lang="zh-TW" altLang="en-US" sz="4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教育會考宣導</a:t>
            </a:r>
          </a:p>
        </p:txBody>
      </p:sp>
    </p:spTree>
    <p:extLst>
      <p:ext uri="{BB962C8B-B14F-4D97-AF65-F5344CB8AC3E}">
        <p14:creationId xmlns:p14="http://schemas.microsoft.com/office/powerpoint/2010/main" val="1437711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C43FBC-1688-4695-ABB5-83CF22D47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81448"/>
            <a:ext cx="7886700" cy="1458119"/>
          </a:xfrm>
        </p:spPr>
        <p:txBody>
          <a:bodyPr/>
          <a:lstStyle/>
          <a:p>
            <a:pPr algn="ctr"/>
            <a:r>
              <a:rPr lang="zh-TW" altLang="en-US" dirty="0"/>
              <a:t>國中適性入學主要入學管道</a:t>
            </a:r>
          </a:p>
        </p:txBody>
      </p:sp>
      <p:sp>
        <p:nvSpPr>
          <p:cNvPr id="5" name="矩形: 圓角 4">
            <a:extLst>
              <a:ext uri="{FF2B5EF4-FFF2-40B4-BE49-F238E27FC236}">
                <a16:creationId xmlns:a16="http://schemas.microsoft.com/office/drawing/2014/main" id="{2DFC67F6-BF18-4D1C-926A-CFC21DB22D5C}"/>
              </a:ext>
            </a:extLst>
          </p:cNvPr>
          <p:cNvSpPr/>
          <p:nvPr/>
        </p:nvSpPr>
        <p:spPr>
          <a:xfrm>
            <a:off x="1244600" y="2438400"/>
            <a:ext cx="1562100" cy="27686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高中免試入學</a:t>
            </a:r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10B31D26-0990-4CE6-9381-CF0F41B05BAA}"/>
              </a:ext>
            </a:extLst>
          </p:cNvPr>
          <p:cNvSpPr/>
          <p:nvPr/>
        </p:nvSpPr>
        <p:spPr>
          <a:xfrm>
            <a:off x="3784600" y="2438400"/>
            <a:ext cx="1562100" cy="2768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特色招生</a:t>
            </a:r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76FC3A53-BABD-4168-AE52-8A5E2DC87F5A}"/>
              </a:ext>
            </a:extLst>
          </p:cNvPr>
          <p:cNvSpPr/>
          <p:nvPr/>
        </p:nvSpPr>
        <p:spPr>
          <a:xfrm>
            <a:off x="6324600" y="2438400"/>
            <a:ext cx="1562100" cy="2768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五專免試入學</a:t>
            </a:r>
          </a:p>
        </p:txBody>
      </p:sp>
    </p:spTree>
    <p:extLst>
      <p:ext uri="{BB962C8B-B14F-4D97-AF65-F5344CB8AC3E}">
        <p14:creationId xmlns:p14="http://schemas.microsoft.com/office/powerpoint/2010/main" val="813478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8878FCA-9985-42F8-A0B0-369B18128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4942"/>
            <a:ext cx="7886700" cy="454645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zh-TW" altLang="en-US" sz="32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並非如字面上所說「不用考試」，一律參採國中教育會考成績，作為學力參考。</a:t>
            </a:r>
            <a:endParaRPr lang="en-US" altLang="zh-TW" sz="3200" dirty="0"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  <a:p>
            <a:pPr>
              <a:spcAft>
                <a:spcPts val="1200"/>
              </a:spcAft>
            </a:pPr>
            <a:r>
              <a:rPr lang="zh-TW" altLang="en-US" sz="32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入學時「不只」參考會考成績，還兼看國中三年健康與體育、藝術、綜合、科技等藝能科成績。</a:t>
            </a:r>
            <a:endParaRPr lang="en-US" altLang="zh-TW" sz="3200" dirty="0"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  <a:p>
            <a:pPr>
              <a:spcAft>
                <a:spcPts val="1200"/>
              </a:spcAft>
            </a:pPr>
            <a:r>
              <a:rPr lang="zh-TW" altLang="en-US" sz="32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服務學習時數是否完成，確保學生均衡發展。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0181027B-89D0-4249-B1CF-1A23831D5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9379"/>
            <a:ext cx="7886700" cy="1325563"/>
          </a:xfrm>
        </p:spPr>
        <p:txBody>
          <a:bodyPr/>
          <a:lstStyle/>
          <a:p>
            <a:pPr algn="ctr"/>
            <a:r>
              <a:rPr lang="zh-TW" altLang="en-US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什麼是免試入學</a:t>
            </a:r>
          </a:p>
        </p:txBody>
      </p:sp>
    </p:spTree>
    <p:extLst>
      <p:ext uri="{BB962C8B-B14F-4D97-AF65-F5344CB8AC3E}">
        <p14:creationId xmlns:p14="http://schemas.microsoft.com/office/powerpoint/2010/main" val="563507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C43FBC-1688-4695-ABB5-83CF22D47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2900" y="362348"/>
            <a:ext cx="5715000" cy="1458119"/>
          </a:xfrm>
        </p:spPr>
        <p:txBody>
          <a:bodyPr/>
          <a:lstStyle/>
          <a:p>
            <a:pPr algn="ctr"/>
            <a:r>
              <a:rPr lang="en-US" altLang="zh-TW" dirty="0"/>
              <a:t>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  <a:r>
              <a:rPr lang="zh-TW" altLang="en-US" dirty="0"/>
              <a:t> 高中免試入學</a:t>
            </a:r>
          </a:p>
        </p:txBody>
      </p:sp>
      <p:sp>
        <p:nvSpPr>
          <p:cNvPr id="5" name="矩形: 圓角 4">
            <a:extLst>
              <a:ext uri="{FF2B5EF4-FFF2-40B4-BE49-F238E27FC236}">
                <a16:creationId xmlns:a16="http://schemas.microsoft.com/office/drawing/2014/main" id="{2DFC67F6-BF18-4D1C-926A-CFC21DB22D5C}"/>
              </a:ext>
            </a:extLst>
          </p:cNvPr>
          <p:cNvSpPr/>
          <p:nvPr/>
        </p:nvSpPr>
        <p:spPr>
          <a:xfrm>
            <a:off x="482600" y="1718866"/>
            <a:ext cx="889000" cy="4421185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高</a:t>
            </a:r>
            <a:endParaRPr lang="en-US" altLang="zh-TW" sz="4000" dirty="0">
              <a:solidFill>
                <a:schemeClr val="tx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  <a:p>
            <a:pPr algn="ctr"/>
            <a:r>
              <a:rPr lang="zh-TW" altLang="en-US" sz="4000" dirty="0">
                <a:solidFill>
                  <a:schemeClr val="tx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中</a:t>
            </a:r>
            <a:endParaRPr lang="en-US" altLang="zh-TW" sz="4000" dirty="0">
              <a:solidFill>
                <a:schemeClr val="tx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  <a:p>
            <a:pPr algn="ctr"/>
            <a:r>
              <a:rPr lang="zh-TW" altLang="en-US" sz="4000" dirty="0">
                <a:solidFill>
                  <a:schemeClr val="tx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免</a:t>
            </a:r>
            <a:endParaRPr lang="en-US" altLang="zh-TW" sz="4000" dirty="0">
              <a:solidFill>
                <a:schemeClr val="tx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  <a:p>
            <a:pPr algn="ctr"/>
            <a:r>
              <a:rPr lang="zh-TW" altLang="en-US" sz="4000" dirty="0">
                <a:solidFill>
                  <a:schemeClr val="tx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試</a:t>
            </a:r>
            <a:endParaRPr lang="en-US" altLang="zh-TW" sz="4000" dirty="0">
              <a:solidFill>
                <a:schemeClr val="tx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  <a:p>
            <a:pPr algn="ctr"/>
            <a:r>
              <a:rPr lang="zh-TW" altLang="en-US" sz="4000" dirty="0">
                <a:solidFill>
                  <a:schemeClr val="tx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入</a:t>
            </a:r>
            <a:endParaRPr lang="en-US" altLang="zh-TW" sz="4000" dirty="0">
              <a:solidFill>
                <a:schemeClr val="tx1"/>
              </a:solidFill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  <a:p>
            <a:pPr algn="ctr"/>
            <a:r>
              <a:rPr lang="zh-TW" altLang="en-US" sz="4000" dirty="0">
                <a:solidFill>
                  <a:schemeClr val="tx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學</a:t>
            </a:r>
          </a:p>
        </p:txBody>
      </p:sp>
      <p:sp>
        <p:nvSpPr>
          <p:cNvPr id="3" name="矩形: 圓角 2">
            <a:extLst>
              <a:ext uri="{FF2B5EF4-FFF2-40B4-BE49-F238E27FC236}">
                <a16:creationId xmlns:a16="http://schemas.microsoft.com/office/drawing/2014/main" id="{9DD95905-BE27-45C3-90C0-2CE40496DB04}"/>
              </a:ext>
            </a:extLst>
          </p:cNvPr>
          <p:cNvSpPr/>
          <p:nvPr/>
        </p:nvSpPr>
        <p:spPr>
          <a:xfrm>
            <a:off x="3302000" y="1718866"/>
            <a:ext cx="5372100" cy="7830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試辦學習區完全免試</a:t>
            </a:r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D87A1BFA-3487-42A8-ADC4-AB70FE9024DB}"/>
              </a:ext>
            </a:extLst>
          </p:cNvPr>
          <p:cNvSpPr/>
          <p:nvPr/>
        </p:nvSpPr>
        <p:spPr>
          <a:xfrm>
            <a:off x="3302000" y="2624327"/>
            <a:ext cx="5372100" cy="7830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優先免試入學</a:t>
            </a:r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2A6CFE7E-453F-40C4-8D1A-03AE9F8B3D60}"/>
              </a:ext>
            </a:extLst>
          </p:cNvPr>
          <p:cNvSpPr/>
          <p:nvPr/>
        </p:nvSpPr>
        <p:spPr>
          <a:xfrm>
            <a:off x="3302000" y="3537941"/>
            <a:ext cx="5372100" cy="7830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技優甄審入學</a:t>
            </a:r>
          </a:p>
        </p:txBody>
      </p:sp>
      <p:sp>
        <p:nvSpPr>
          <p:cNvPr id="10" name="矩形: 圓角 9">
            <a:extLst>
              <a:ext uri="{FF2B5EF4-FFF2-40B4-BE49-F238E27FC236}">
                <a16:creationId xmlns:a16="http://schemas.microsoft.com/office/drawing/2014/main" id="{C59F3E7B-3EF0-4ACF-9CA4-13B038900F67}"/>
              </a:ext>
            </a:extLst>
          </p:cNvPr>
          <p:cNvSpPr/>
          <p:nvPr/>
        </p:nvSpPr>
        <p:spPr>
          <a:xfrm>
            <a:off x="3302000" y="4438837"/>
            <a:ext cx="5372100" cy="7830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實用技能學程</a:t>
            </a:r>
          </a:p>
        </p:txBody>
      </p:sp>
      <p:sp>
        <p:nvSpPr>
          <p:cNvPr id="11" name="矩形: 圓角 10">
            <a:extLst>
              <a:ext uri="{FF2B5EF4-FFF2-40B4-BE49-F238E27FC236}">
                <a16:creationId xmlns:a16="http://schemas.microsoft.com/office/drawing/2014/main" id="{2A13CB89-88DD-4456-A389-CF4235C91D2A}"/>
              </a:ext>
            </a:extLst>
          </p:cNvPr>
          <p:cNvSpPr/>
          <p:nvPr/>
        </p:nvSpPr>
        <p:spPr>
          <a:xfrm>
            <a:off x="3302000" y="5357018"/>
            <a:ext cx="5372100" cy="7830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各校直升入學</a:t>
            </a:r>
          </a:p>
        </p:txBody>
      </p:sp>
      <p:sp>
        <p:nvSpPr>
          <p:cNvPr id="12" name="矩形: 圓角 11">
            <a:extLst>
              <a:ext uri="{FF2B5EF4-FFF2-40B4-BE49-F238E27FC236}">
                <a16:creationId xmlns:a16="http://schemas.microsoft.com/office/drawing/2014/main" id="{DA0E2B27-931D-4F08-8751-DDC1D4DFC81A}"/>
              </a:ext>
            </a:extLst>
          </p:cNvPr>
          <p:cNvSpPr/>
          <p:nvPr/>
        </p:nvSpPr>
        <p:spPr>
          <a:xfrm>
            <a:off x="1879600" y="1709926"/>
            <a:ext cx="889000" cy="4421185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國中教育會考</a:t>
            </a:r>
          </a:p>
        </p:txBody>
      </p:sp>
      <p:sp>
        <p:nvSpPr>
          <p:cNvPr id="4" name="箭號: 向右 3">
            <a:extLst>
              <a:ext uri="{FF2B5EF4-FFF2-40B4-BE49-F238E27FC236}">
                <a16:creationId xmlns:a16="http://schemas.microsoft.com/office/drawing/2014/main" id="{D4BC43F2-B0CB-4B14-AD88-C63E4599F3AD}"/>
              </a:ext>
            </a:extLst>
          </p:cNvPr>
          <p:cNvSpPr/>
          <p:nvPr/>
        </p:nvSpPr>
        <p:spPr>
          <a:xfrm>
            <a:off x="1435100" y="3748977"/>
            <a:ext cx="355600" cy="4293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箭號: 向右 12">
            <a:extLst>
              <a:ext uri="{FF2B5EF4-FFF2-40B4-BE49-F238E27FC236}">
                <a16:creationId xmlns:a16="http://schemas.microsoft.com/office/drawing/2014/main" id="{B081D889-143B-4F81-9674-EF71601ABFC1}"/>
              </a:ext>
            </a:extLst>
          </p:cNvPr>
          <p:cNvSpPr/>
          <p:nvPr/>
        </p:nvSpPr>
        <p:spPr>
          <a:xfrm>
            <a:off x="2901950" y="1895720"/>
            <a:ext cx="355600" cy="4293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箭號: 向右 13">
            <a:extLst>
              <a:ext uri="{FF2B5EF4-FFF2-40B4-BE49-F238E27FC236}">
                <a16:creationId xmlns:a16="http://schemas.microsoft.com/office/drawing/2014/main" id="{D82E8F94-DB63-4071-9FF8-939FA410E179}"/>
              </a:ext>
            </a:extLst>
          </p:cNvPr>
          <p:cNvSpPr/>
          <p:nvPr/>
        </p:nvSpPr>
        <p:spPr>
          <a:xfrm>
            <a:off x="2901950" y="2801181"/>
            <a:ext cx="355600" cy="4293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箭號: 向右 14">
            <a:extLst>
              <a:ext uri="{FF2B5EF4-FFF2-40B4-BE49-F238E27FC236}">
                <a16:creationId xmlns:a16="http://schemas.microsoft.com/office/drawing/2014/main" id="{5DFC1104-946D-430F-8154-F3F9CA98B5FD}"/>
              </a:ext>
            </a:extLst>
          </p:cNvPr>
          <p:cNvSpPr/>
          <p:nvPr/>
        </p:nvSpPr>
        <p:spPr>
          <a:xfrm>
            <a:off x="2901950" y="3714795"/>
            <a:ext cx="355600" cy="4293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箭號: 向右 15">
            <a:extLst>
              <a:ext uri="{FF2B5EF4-FFF2-40B4-BE49-F238E27FC236}">
                <a16:creationId xmlns:a16="http://schemas.microsoft.com/office/drawing/2014/main" id="{9CBE960B-9DF8-48D2-A483-3D32CAB5F33E}"/>
              </a:ext>
            </a:extLst>
          </p:cNvPr>
          <p:cNvSpPr/>
          <p:nvPr/>
        </p:nvSpPr>
        <p:spPr>
          <a:xfrm>
            <a:off x="2901950" y="5533872"/>
            <a:ext cx="355600" cy="4293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箭號: 向右 16">
            <a:extLst>
              <a:ext uri="{FF2B5EF4-FFF2-40B4-BE49-F238E27FC236}">
                <a16:creationId xmlns:a16="http://schemas.microsoft.com/office/drawing/2014/main" id="{B02DFD26-B387-4050-91E1-1A107E93A81A}"/>
              </a:ext>
            </a:extLst>
          </p:cNvPr>
          <p:cNvSpPr/>
          <p:nvPr/>
        </p:nvSpPr>
        <p:spPr>
          <a:xfrm>
            <a:off x="2901950" y="4628409"/>
            <a:ext cx="355600" cy="4293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591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C43FBC-1688-4695-ABB5-83CF22D47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2900" y="362348"/>
            <a:ext cx="5715000" cy="1458119"/>
          </a:xfrm>
        </p:spPr>
        <p:txBody>
          <a:bodyPr/>
          <a:lstStyle/>
          <a:p>
            <a:pPr algn="ctr"/>
            <a:r>
              <a:rPr lang="en-US" altLang="zh-TW" dirty="0"/>
              <a:t>(</a:t>
            </a:r>
            <a:r>
              <a:rPr lang="zh-TW" altLang="en-US" dirty="0"/>
              <a:t>二</a:t>
            </a:r>
            <a:r>
              <a:rPr lang="en-US" altLang="zh-TW" dirty="0"/>
              <a:t>)</a:t>
            </a:r>
            <a:r>
              <a:rPr lang="zh-TW" altLang="en-US" dirty="0"/>
              <a:t> 特色招生</a:t>
            </a:r>
          </a:p>
        </p:txBody>
      </p:sp>
      <p:sp>
        <p:nvSpPr>
          <p:cNvPr id="5" name="矩形: 圓角 4">
            <a:extLst>
              <a:ext uri="{FF2B5EF4-FFF2-40B4-BE49-F238E27FC236}">
                <a16:creationId xmlns:a16="http://schemas.microsoft.com/office/drawing/2014/main" id="{2DFC67F6-BF18-4D1C-926A-CFC21DB22D5C}"/>
              </a:ext>
            </a:extLst>
          </p:cNvPr>
          <p:cNvSpPr/>
          <p:nvPr/>
        </p:nvSpPr>
        <p:spPr>
          <a:xfrm>
            <a:off x="482600" y="1718866"/>
            <a:ext cx="889000" cy="442118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特色招生</a:t>
            </a:r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D87A1BFA-3487-42A8-ADC4-AB70FE9024DB}"/>
              </a:ext>
            </a:extLst>
          </p:cNvPr>
          <p:cNvSpPr/>
          <p:nvPr/>
        </p:nvSpPr>
        <p:spPr>
          <a:xfrm>
            <a:off x="3302000" y="1718867"/>
            <a:ext cx="5372100" cy="98623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科學班甄選入學</a:t>
            </a:r>
          </a:p>
        </p:txBody>
      </p:sp>
      <p:sp>
        <p:nvSpPr>
          <p:cNvPr id="12" name="矩形: 圓角 11">
            <a:extLst>
              <a:ext uri="{FF2B5EF4-FFF2-40B4-BE49-F238E27FC236}">
                <a16:creationId xmlns:a16="http://schemas.microsoft.com/office/drawing/2014/main" id="{DA0E2B27-931D-4F08-8751-DDC1D4DFC81A}"/>
              </a:ext>
            </a:extLst>
          </p:cNvPr>
          <p:cNvSpPr/>
          <p:nvPr/>
        </p:nvSpPr>
        <p:spPr>
          <a:xfrm>
            <a:off x="1879600" y="1709926"/>
            <a:ext cx="889000" cy="4421185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國中教育會考</a:t>
            </a:r>
          </a:p>
        </p:txBody>
      </p:sp>
      <p:sp>
        <p:nvSpPr>
          <p:cNvPr id="4" name="箭號: 向右 3">
            <a:extLst>
              <a:ext uri="{FF2B5EF4-FFF2-40B4-BE49-F238E27FC236}">
                <a16:creationId xmlns:a16="http://schemas.microsoft.com/office/drawing/2014/main" id="{D4BC43F2-B0CB-4B14-AD88-C63E4599F3AD}"/>
              </a:ext>
            </a:extLst>
          </p:cNvPr>
          <p:cNvSpPr/>
          <p:nvPr/>
        </p:nvSpPr>
        <p:spPr>
          <a:xfrm>
            <a:off x="1435100" y="3748977"/>
            <a:ext cx="355600" cy="4293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箭號: 向右 13">
            <a:extLst>
              <a:ext uri="{FF2B5EF4-FFF2-40B4-BE49-F238E27FC236}">
                <a16:creationId xmlns:a16="http://schemas.microsoft.com/office/drawing/2014/main" id="{D82E8F94-DB63-4071-9FF8-939FA410E179}"/>
              </a:ext>
            </a:extLst>
          </p:cNvPr>
          <p:cNvSpPr/>
          <p:nvPr/>
        </p:nvSpPr>
        <p:spPr>
          <a:xfrm>
            <a:off x="2857500" y="1997322"/>
            <a:ext cx="355600" cy="4293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箭號: 向右 14">
            <a:extLst>
              <a:ext uri="{FF2B5EF4-FFF2-40B4-BE49-F238E27FC236}">
                <a16:creationId xmlns:a16="http://schemas.microsoft.com/office/drawing/2014/main" id="{5DFC1104-946D-430F-8154-F3F9CA98B5FD}"/>
              </a:ext>
            </a:extLst>
          </p:cNvPr>
          <p:cNvSpPr/>
          <p:nvPr/>
        </p:nvSpPr>
        <p:spPr>
          <a:xfrm>
            <a:off x="2857500" y="3147417"/>
            <a:ext cx="355600" cy="4293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箭號: 向右 15">
            <a:extLst>
              <a:ext uri="{FF2B5EF4-FFF2-40B4-BE49-F238E27FC236}">
                <a16:creationId xmlns:a16="http://schemas.microsoft.com/office/drawing/2014/main" id="{9CBE960B-9DF8-48D2-A483-3D32CAB5F33E}"/>
              </a:ext>
            </a:extLst>
          </p:cNvPr>
          <p:cNvSpPr/>
          <p:nvPr/>
        </p:nvSpPr>
        <p:spPr>
          <a:xfrm>
            <a:off x="2857500" y="5432272"/>
            <a:ext cx="355600" cy="4293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箭號: 向右 16">
            <a:extLst>
              <a:ext uri="{FF2B5EF4-FFF2-40B4-BE49-F238E27FC236}">
                <a16:creationId xmlns:a16="http://schemas.microsoft.com/office/drawing/2014/main" id="{B02DFD26-B387-4050-91E1-1A107E93A81A}"/>
              </a:ext>
            </a:extLst>
          </p:cNvPr>
          <p:cNvSpPr/>
          <p:nvPr/>
        </p:nvSpPr>
        <p:spPr>
          <a:xfrm>
            <a:off x="2857500" y="4273237"/>
            <a:ext cx="355600" cy="4293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: 圓角 19">
            <a:extLst>
              <a:ext uri="{FF2B5EF4-FFF2-40B4-BE49-F238E27FC236}">
                <a16:creationId xmlns:a16="http://schemas.microsoft.com/office/drawing/2014/main" id="{5ABA488E-7A37-4677-AC20-E26E0D555533}"/>
              </a:ext>
            </a:extLst>
          </p:cNvPr>
          <p:cNvSpPr/>
          <p:nvPr/>
        </p:nvSpPr>
        <p:spPr>
          <a:xfrm>
            <a:off x="3302000" y="5153817"/>
            <a:ext cx="5372100" cy="98623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藝術才能班甄選入學</a:t>
            </a:r>
          </a:p>
        </p:txBody>
      </p:sp>
      <p:sp>
        <p:nvSpPr>
          <p:cNvPr id="21" name="矩形: 圓角 20">
            <a:extLst>
              <a:ext uri="{FF2B5EF4-FFF2-40B4-BE49-F238E27FC236}">
                <a16:creationId xmlns:a16="http://schemas.microsoft.com/office/drawing/2014/main" id="{932F9997-8644-4D32-A84A-D40FC2656DD8}"/>
              </a:ext>
            </a:extLst>
          </p:cNvPr>
          <p:cNvSpPr/>
          <p:nvPr/>
        </p:nvSpPr>
        <p:spPr>
          <a:xfrm>
            <a:off x="3302000" y="3994782"/>
            <a:ext cx="5372100" cy="98623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體育班甄選入學</a:t>
            </a:r>
          </a:p>
        </p:txBody>
      </p:sp>
      <p:sp>
        <p:nvSpPr>
          <p:cNvPr id="22" name="矩形: 圓角 21">
            <a:extLst>
              <a:ext uri="{FF2B5EF4-FFF2-40B4-BE49-F238E27FC236}">
                <a16:creationId xmlns:a16="http://schemas.microsoft.com/office/drawing/2014/main" id="{C5D64912-E77A-4249-B5BC-A8FAA52FC503}"/>
              </a:ext>
            </a:extLst>
          </p:cNvPr>
          <p:cNvSpPr/>
          <p:nvPr/>
        </p:nvSpPr>
        <p:spPr>
          <a:xfrm>
            <a:off x="3302000" y="2868962"/>
            <a:ext cx="5372100" cy="98623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專業群科甄選入學</a:t>
            </a:r>
          </a:p>
        </p:txBody>
      </p:sp>
    </p:spTree>
    <p:extLst>
      <p:ext uri="{BB962C8B-B14F-4D97-AF65-F5344CB8AC3E}">
        <p14:creationId xmlns:p14="http://schemas.microsoft.com/office/powerpoint/2010/main" val="883472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C43FBC-1688-4695-ABB5-83CF22D47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2900" y="362348"/>
            <a:ext cx="5715000" cy="1458119"/>
          </a:xfrm>
        </p:spPr>
        <p:txBody>
          <a:bodyPr/>
          <a:lstStyle/>
          <a:p>
            <a:pPr algn="ctr"/>
            <a:r>
              <a:rPr lang="en-US" altLang="zh-TW" dirty="0"/>
              <a:t>(</a:t>
            </a:r>
            <a:r>
              <a:rPr lang="zh-TW" altLang="en-US" dirty="0"/>
              <a:t>三</a:t>
            </a:r>
            <a:r>
              <a:rPr lang="en-US" altLang="zh-TW" dirty="0"/>
              <a:t>)</a:t>
            </a:r>
            <a:r>
              <a:rPr lang="zh-TW" altLang="en-US" dirty="0"/>
              <a:t> 五專免試入學</a:t>
            </a:r>
          </a:p>
        </p:txBody>
      </p:sp>
      <p:sp>
        <p:nvSpPr>
          <p:cNvPr id="5" name="矩形: 圓角 4">
            <a:extLst>
              <a:ext uri="{FF2B5EF4-FFF2-40B4-BE49-F238E27FC236}">
                <a16:creationId xmlns:a16="http://schemas.microsoft.com/office/drawing/2014/main" id="{2DFC67F6-BF18-4D1C-926A-CFC21DB22D5C}"/>
              </a:ext>
            </a:extLst>
          </p:cNvPr>
          <p:cNvSpPr/>
          <p:nvPr/>
        </p:nvSpPr>
        <p:spPr>
          <a:xfrm>
            <a:off x="482600" y="1718866"/>
            <a:ext cx="889000" cy="442118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五專免試入學</a:t>
            </a:r>
          </a:p>
        </p:txBody>
      </p:sp>
      <p:sp>
        <p:nvSpPr>
          <p:cNvPr id="12" name="矩形: 圓角 11">
            <a:extLst>
              <a:ext uri="{FF2B5EF4-FFF2-40B4-BE49-F238E27FC236}">
                <a16:creationId xmlns:a16="http://schemas.microsoft.com/office/drawing/2014/main" id="{DA0E2B27-931D-4F08-8751-DDC1D4DFC81A}"/>
              </a:ext>
            </a:extLst>
          </p:cNvPr>
          <p:cNvSpPr/>
          <p:nvPr/>
        </p:nvSpPr>
        <p:spPr>
          <a:xfrm>
            <a:off x="1879600" y="1709926"/>
            <a:ext cx="889000" cy="4421185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  <a:latin typeface="華康細圓體" panose="020F0309000000000000" pitchFamily="49" charset="-120"/>
                <a:ea typeface="華康細圓體" panose="020F0309000000000000" pitchFamily="49" charset="-120"/>
              </a:rPr>
              <a:t>國中教育會考</a:t>
            </a:r>
          </a:p>
        </p:txBody>
      </p:sp>
      <p:sp>
        <p:nvSpPr>
          <p:cNvPr id="4" name="箭號: 向右 3">
            <a:extLst>
              <a:ext uri="{FF2B5EF4-FFF2-40B4-BE49-F238E27FC236}">
                <a16:creationId xmlns:a16="http://schemas.microsoft.com/office/drawing/2014/main" id="{D4BC43F2-B0CB-4B14-AD88-C63E4599F3AD}"/>
              </a:ext>
            </a:extLst>
          </p:cNvPr>
          <p:cNvSpPr/>
          <p:nvPr/>
        </p:nvSpPr>
        <p:spPr>
          <a:xfrm>
            <a:off x="1435100" y="3748977"/>
            <a:ext cx="355600" cy="4293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箭號: 向右 13">
            <a:extLst>
              <a:ext uri="{FF2B5EF4-FFF2-40B4-BE49-F238E27FC236}">
                <a16:creationId xmlns:a16="http://schemas.microsoft.com/office/drawing/2014/main" id="{D82E8F94-DB63-4071-9FF8-939FA410E179}"/>
              </a:ext>
            </a:extLst>
          </p:cNvPr>
          <p:cNvSpPr/>
          <p:nvPr/>
        </p:nvSpPr>
        <p:spPr>
          <a:xfrm>
            <a:off x="2857500" y="2521881"/>
            <a:ext cx="355600" cy="4293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箭號: 向右 15">
            <a:extLst>
              <a:ext uri="{FF2B5EF4-FFF2-40B4-BE49-F238E27FC236}">
                <a16:creationId xmlns:a16="http://schemas.microsoft.com/office/drawing/2014/main" id="{9CBE960B-9DF8-48D2-A483-3D32CAB5F33E}"/>
              </a:ext>
            </a:extLst>
          </p:cNvPr>
          <p:cNvSpPr/>
          <p:nvPr/>
        </p:nvSpPr>
        <p:spPr>
          <a:xfrm>
            <a:off x="2857500" y="4912955"/>
            <a:ext cx="355600" cy="4293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矩形: 圓角 21">
            <a:extLst>
              <a:ext uri="{FF2B5EF4-FFF2-40B4-BE49-F238E27FC236}">
                <a16:creationId xmlns:a16="http://schemas.microsoft.com/office/drawing/2014/main" id="{C5D64912-E77A-4249-B5BC-A8FAA52FC503}"/>
              </a:ext>
            </a:extLst>
          </p:cNvPr>
          <p:cNvSpPr/>
          <p:nvPr/>
        </p:nvSpPr>
        <p:spPr>
          <a:xfrm>
            <a:off x="3302000" y="1724110"/>
            <a:ext cx="5372100" cy="202486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優先免試入學</a:t>
            </a:r>
          </a:p>
        </p:txBody>
      </p:sp>
      <p:sp>
        <p:nvSpPr>
          <p:cNvPr id="19" name="矩形: 圓角 18">
            <a:extLst>
              <a:ext uri="{FF2B5EF4-FFF2-40B4-BE49-F238E27FC236}">
                <a16:creationId xmlns:a16="http://schemas.microsoft.com/office/drawing/2014/main" id="{CB1FB5A6-1C6E-4D0A-9F95-5606AB1D5B00}"/>
              </a:ext>
            </a:extLst>
          </p:cNvPr>
          <p:cNvSpPr/>
          <p:nvPr/>
        </p:nvSpPr>
        <p:spPr>
          <a:xfrm>
            <a:off x="3302000" y="4115184"/>
            <a:ext cx="5372100" cy="202486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0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聯合免試入學</a:t>
            </a:r>
          </a:p>
        </p:txBody>
      </p:sp>
    </p:spTree>
    <p:extLst>
      <p:ext uri="{BB962C8B-B14F-4D97-AF65-F5344CB8AC3E}">
        <p14:creationId xmlns:p14="http://schemas.microsoft.com/office/powerpoint/2010/main" val="1932396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7">
            <a:extLst>
              <a:ext uri="{FF2B5EF4-FFF2-40B4-BE49-F238E27FC236}">
                <a16:creationId xmlns:a16="http://schemas.microsoft.com/office/drawing/2014/main" id="{A33E2BBD-0D0E-4453-B593-44EE1C52BF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568130"/>
              </p:ext>
            </p:extLst>
          </p:nvPr>
        </p:nvGraphicFramePr>
        <p:xfrm>
          <a:off x="535078" y="1322778"/>
          <a:ext cx="8073844" cy="4892826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018461">
                  <a:extLst>
                    <a:ext uri="{9D8B030D-6E8A-4147-A177-3AD203B41FA5}">
                      <a16:colId xmlns:a16="http://schemas.microsoft.com/office/drawing/2014/main" val="3720815545"/>
                    </a:ext>
                  </a:extLst>
                </a:gridCol>
                <a:gridCol w="2018461">
                  <a:extLst>
                    <a:ext uri="{9D8B030D-6E8A-4147-A177-3AD203B41FA5}">
                      <a16:colId xmlns:a16="http://schemas.microsoft.com/office/drawing/2014/main" val="536859026"/>
                    </a:ext>
                  </a:extLst>
                </a:gridCol>
                <a:gridCol w="2018461">
                  <a:extLst>
                    <a:ext uri="{9D8B030D-6E8A-4147-A177-3AD203B41FA5}">
                      <a16:colId xmlns:a16="http://schemas.microsoft.com/office/drawing/2014/main" val="2534338077"/>
                    </a:ext>
                  </a:extLst>
                </a:gridCol>
                <a:gridCol w="2018461">
                  <a:extLst>
                    <a:ext uri="{9D8B030D-6E8A-4147-A177-3AD203B41FA5}">
                      <a16:colId xmlns:a16="http://schemas.microsoft.com/office/drawing/2014/main" val="3014621193"/>
                    </a:ext>
                  </a:extLst>
                </a:gridCol>
              </a:tblGrid>
              <a:tr h="430400"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en-US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113</a:t>
                      </a:r>
                      <a:r>
                        <a:rPr lang="zh-TW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年</a:t>
                      </a:r>
                      <a:r>
                        <a:rPr lang="en-US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5</a:t>
                      </a:r>
                      <a:r>
                        <a:rPr lang="zh-TW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月</a:t>
                      </a:r>
                      <a:r>
                        <a:rPr lang="en-US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18</a:t>
                      </a:r>
                      <a:r>
                        <a:rPr lang="zh-TW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日（六）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en-US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113</a:t>
                      </a:r>
                      <a:r>
                        <a:rPr lang="zh-TW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年</a:t>
                      </a:r>
                      <a:r>
                        <a:rPr lang="en-US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5</a:t>
                      </a:r>
                      <a:r>
                        <a:rPr lang="zh-TW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月</a:t>
                      </a:r>
                      <a:r>
                        <a:rPr lang="en-US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19</a:t>
                      </a:r>
                      <a:r>
                        <a:rPr lang="zh-TW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日（日）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2872860"/>
                  </a:ext>
                </a:extLst>
              </a:tr>
              <a:tr h="387362">
                <a:tc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latin typeface="Wingdings" pitchFamily="2"/>
                          <a:ea typeface="標楷體" pitchFamily="65"/>
                          <a:cs typeface="Times New Roman" pitchFamily="18"/>
                        </a:rPr>
                        <a:t>%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08:20-</a:t>
                      </a:r>
                      <a:r>
                        <a:rPr lang="zh-TW" sz="2000" kern="1200" dirty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　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08:30</a:t>
                      </a:r>
                      <a:endParaRPr lang="zh-TW" sz="2000" kern="1200" dirty="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考試說明</a:t>
                      </a:r>
                      <a:endParaRPr lang="zh-TW" sz="20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en-US" sz="2000" kern="1200">
                          <a:solidFill>
                            <a:srgbClr val="000000"/>
                          </a:solidFill>
                          <a:latin typeface="Wingdings" pitchFamily="2"/>
                          <a:ea typeface="標楷體" pitchFamily="65"/>
                          <a:cs typeface="Times New Roman" pitchFamily="18"/>
                        </a:rPr>
                        <a:t>%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08:20-</a:t>
                      </a: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　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08:30</a:t>
                      </a:r>
                      <a:endParaRPr lang="zh-TW" sz="20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ct val="125000"/>
                        </a:lnSpc>
                      </a:pP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考試說明</a:t>
                      </a: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326347"/>
                  </a:ext>
                </a:extLst>
              </a:tr>
              <a:tr h="430400">
                <a:tc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latin typeface="Wingdings" pitchFamily="2"/>
                          <a:ea typeface="標楷體" pitchFamily="65"/>
                          <a:cs typeface="Times New Roman" pitchFamily="18"/>
                        </a:rPr>
                        <a:t>%</a:t>
                      </a:r>
                      <a:r>
                        <a:rPr lang="en-US" sz="2000" b="1" kern="1200" dirty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08:30-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latin typeface="Wingdings" pitchFamily="2"/>
                          <a:ea typeface="標楷體" pitchFamily="65"/>
                          <a:cs typeface="Times New Roman" pitchFamily="18"/>
                        </a:rPr>
                        <a:t>%</a:t>
                      </a:r>
                      <a:r>
                        <a:rPr lang="en-US" sz="2000" b="1" kern="1200" dirty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09:40</a:t>
                      </a:r>
                      <a:endParaRPr lang="zh-TW" sz="2000" kern="1200" dirty="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zh-TW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社</a:t>
                      </a:r>
                      <a:r>
                        <a:rPr lang="en-US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    </a:t>
                      </a:r>
                      <a:r>
                        <a:rPr lang="zh-TW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會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en-US" sz="2000" kern="1200">
                          <a:solidFill>
                            <a:srgbClr val="000000"/>
                          </a:solidFill>
                          <a:latin typeface="Wingdings" pitchFamily="2"/>
                          <a:ea typeface="標楷體" pitchFamily="65"/>
                          <a:cs typeface="Times New Roman" pitchFamily="18"/>
                        </a:rPr>
                        <a:t>%</a:t>
                      </a:r>
                      <a:r>
                        <a:rPr lang="en-US" sz="20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08:30-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Wingdings" pitchFamily="2"/>
                          <a:ea typeface="標楷體" pitchFamily="65"/>
                          <a:cs typeface="Times New Roman" pitchFamily="18"/>
                        </a:rPr>
                        <a:t>%</a:t>
                      </a:r>
                      <a:r>
                        <a:rPr lang="en-US" sz="20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09:40</a:t>
                      </a:r>
                      <a:endParaRPr lang="zh-TW" sz="20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ct val="125000"/>
                        </a:lnSpc>
                      </a:pPr>
                      <a:r>
                        <a:rPr lang="zh-TW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自</a:t>
                      </a:r>
                      <a:r>
                        <a:rPr lang="en-US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    </a:t>
                      </a:r>
                      <a:r>
                        <a:rPr lang="zh-TW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然</a:t>
                      </a: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335399"/>
                  </a:ext>
                </a:extLst>
              </a:tr>
              <a:tr h="387362">
                <a:tc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　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09:40-</a:t>
                      </a: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　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10:20</a:t>
                      </a:r>
                      <a:endParaRPr lang="zh-TW" sz="20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ct val="125000"/>
                        </a:lnSpc>
                      </a:pP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休息</a:t>
                      </a: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　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09:40-</a:t>
                      </a: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　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10:20</a:t>
                      </a:r>
                      <a:endParaRPr lang="zh-TW" sz="20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ct val="125000"/>
                        </a:lnSpc>
                      </a:pP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休息</a:t>
                      </a: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640734"/>
                  </a:ext>
                </a:extLst>
              </a:tr>
              <a:tr h="387362">
                <a:tc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en-US" sz="2000" kern="1200">
                          <a:solidFill>
                            <a:srgbClr val="000000"/>
                          </a:solidFill>
                          <a:latin typeface="Wingdings" pitchFamily="2"/>
                          <a:ea typeface="標楷體" pitchFamily="65"/>
                          <a:cs typeface="Times New Roman" pitchFamily="18"/>
                        </a:rPr>
                        <a:t>%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10:20-</a:t>
                      </a: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　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10:30</a:t>
                      </a:r>
                      <a:endParaRPr lang="zh-TW" sz="20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ct val="125000"/>
                        </a:lnSpc>
                      </a:pP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考試說明</a:t>
                      </a: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en-US" sz="2000" kern="1200">
                          <a:solidFill>
                            <a:srgbClr val="000000"/>
                          </a:solidFill>
                          <a:latin typeface="Wingdings" pitchFamily="2"/>
                          <a:ea typeface="標楷體" pitchFamily="65"/>
                          <a:cs typeface="Times New Roman" pitchFamily="18"/>
                        </a:rPr>
                        <a:t>%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10:20-</a:t>
                      </a: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　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10:30</a:t>
                      </a:r>
                      <a:endParaRPr lang="zh-TW" sz="20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ct val="125000"/>
                        </a:lnSpc>
                      </a:pP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考試說明</a:t>
                      </a: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10455"/>
                  </a:ext>
                </a:extLst>
              </a:tr>
              <a:tr h="430400">
                <a:tc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en-US" sz="2000" kern="1200">
                          <a:solidFill>
                            <a:srgbClr val="000000"/>
                          </a:solidFill>
                          <a:latin typeface="Wingdings" pitchFamily="2"/>
                          <a:ea typeface="標楷體" pitchFamily="65"/>
                          <a:cs typeface="Times New Roman" pitchFamily="18"/>
                        </a:rPr>
                        <a:t>%</a:t>
                      </a:r>
                      <a:r>
                        <a:rPr lang="en-US" sz="20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10:30-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Wingdings" pitchFamily="2"/>
                          <a:ea typeface="標楷體" pitchFamily="65"/>
                          <a:cs typeface="Times New Roman" pitchFamily="18"/>
                        </a:rPr>
                        <a:t>%</a:t>
                      </a:r>
                      <a:r>
                        <a:rPr lang="en-US" sz="20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11:50</a:t>
                      </a:r>
                      <a:endParaRPr lang="zh-TW" sz="20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zh-TW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數</a:t>
                      </a:r>
                      <a:r>
                        <a:rPr lang="en-US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    </a:t>
                      </a:r>
                      <a:r>
                        <a:rPr lang="zh-TW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學</a:t>
                      </a:r>
                      <a:endParaRPr lang="zh-TW" sz="24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en-US" sz="2000" kern="1200">
                          <a:solidFill>
                            <a:srgbClr val="000000"/>
                          </a:solidFill>
                          <a:latin typeface="Wingdings" pitchFamily="2"/>
                          <a:ea typeface="標楷體" pitchFamily="65"/>
                          <a:cs typeface="Times New Roman" pitchFamily="18"/>
                        </a:rPr>
                        <a:t>%</a:t>
                      </a:r>
                      <a:r>
                        <a:rPr lang="en-US" sz="20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10:30-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Wingdings" pitchFamily="2"/>
                          <a:ea typeface="標楷體" pitchFamily="65"/>
                          <a:cs typeface="Times New Roman" pitchFamily="18"/>
                        </a:rPr>
                        <a:t>%</a:t>
                      </a:r>
                      <a:r>
                        <a:rPr lang="en-US" sz="20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11:30</a:t>
                      </a:r>
                      <a:endParaRPr lang="zh-TW" sz="20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ct val="125000"/>
                        </a:lnSpc>
                      </a:pPr>
                      <a:r>
                        <a:rPr lang="zh-TW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英語（閱讀）</a:t>
                      </a: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874260"/>
                  </a:ext>
                </a:extLst>
              </a:tr>
              <a:tr h="387362">
                <a:tc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　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11:50-</a:t>
                      </a: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　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13:40</a:t>
                      </a:r>
                      <a:endParaRPr lang="zh-TW" sz="20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ct val="125000"/>
                        </a:lnSpc>
                      </a:pP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午休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 </a:t>
                      </a: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　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11:30-</a:t>
                      </a: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　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12:00</a:t>
                      </a:r>
                      <a:endParaRPr lang="zh-TW" sz="20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ct val="125000"/>
                        </a:lnSpc>
                      </a:pP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休息</a:t>
                      </a: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0646493"/>
                  </a:ext>
                </a:extLst>
              </a:tr>
              <a:tr h="387362">
                <a:tc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en-US" sz="2000" kern="1200">
                          <a:solidFill>
                            <a:srgbClr val="000000"/>
                          </a:solidFill>
                          <a:latin typeface="Wingdings" pitchFamily="2"/>
                          <a:ea typeface="標楷體" pitchFamily="65"/>
                          <a:cs typeface="Times New Roman" pitchFamily="18"/>
                        </a:rPr>
                        <a:t>%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13:40-</a:t>
                      </a: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　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13:50</a:t>
                      </a:r>
                      <a:endParaRPr lang="zh-TW" sz="20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ct val="125000"/>
                        </a:lnSpc>
                      </a:pP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考試說明</a:t>
                      </a: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en-US" sz="2000" kern="1200">
                          <a:solidFill>
                            <a:srgbClr val="000000"/>
                          </a:solidFill>
                          <a:latin typeface="Wingdings" pitchFamily="2"/>
                          <a:ea typeface="標楷體" pitchFamily="65"/>
                          <a:cs typeface="Times New Roman" pitchFamily="18"/>
                        </a:rPr>
                        <a:t>%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12:00-</a:t>
                      </a: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　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12:05</a:t>
                      </a:r>
                      <a:endParaRPr lang="zh-TW" sz="20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ct val="125000"/>
                        </a:lnSpc>
                      </a:pP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考試說明</a:t>
                      </a: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534240"/>
                  </a:ext>
                </a:extLst>
              </a:tr>
              <a:tr h="430400">
                <a:tc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en-US" sz="2000" kern="1200">
                          <a:solidFill>
                            <a:srgbClr val="000000"/>
                          </a:solidFill>
                          <a:latin typeface="Wingdings" pitchFamily="2"/>
                          <a:ea typeface="標楷體" pitchFamily="65"/>
                          <a:cs typeface="Times New Roman" pitchFamily="18"/>
                        </a:rPr>
                        <a:t>%</a:t>
                      </a:r>
                      <a:r>
                        <a:rPr lang="en-US" sz="20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13:50-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Wingdings" pitchFamily="2"/>
                          <a:ea typeface="標楷體" pitchFamily="65"/>
                          <a:cs typeface="Times New Roman" pitchFamily="18"/>
                        </a:rPr>
                        <a:t>%</a:t>
                      </a:r>
                      <a:r>
                        <a:rPr lang="en-US" sz="20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15:00</a:t>
                      </a:r>
                      <a:endParaRPr lang="zh-TW" sz="20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ct val="125000"/>
                        </a:lnSpc>
                      </a:pPr>
                      <a:r>
                        <a:rPr lang="zh-TW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國</a:t>
                      </a:r>
                      <a:r>
                        <a:rPr lang="en-US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    </a:t>
                      </a:r>
                      <a:r>
                        <a:rPr lang="zh-TW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文</a:t>
                      </a: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en-US" sz="2000" kern="1200">
                          <a:solidFill>
                            <a:srgbClr val="000000"/>
                          </a:solidFill>
                          <a:latin typeface="Wingdings" pitchFamily="2"/>
                          <a:ea typeface="標楷體" pitchFamily="65"/>
                          <a:cs typeface="Times New Roman" pitchFamily="18"/>
                        </a:rPr>
                        <a:t>%</a:t>
                      </a:r>
                      <a:r>
                        <a:rPr lang="en-US" sz="20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12:05-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Wingdings" pitchFamily="2"/>
                          <a:ea typeface="標楷體" pitchFamily="65"/>
                          <a:cs typeface="Times New Roman" pitchFamily="18"/>
                        </a:rPr>
                        <a:t>%</a:t>
                      </a:r>
                      <a:r>
                        <a:rPr lang="en-US" sz="20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12:30</a:t>
                      </a:r>
                      <a:endParaRPr lang="zh-TW" sz="20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ct val="125000"/>
                        </a:lnSpc>
                      </a:pPr>
                      <a:r>
                        <a:rPr lang="zh-TW" sz="24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英語（聽力）</a:t>
                      </a: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83513"/>
                  </a:ext>
                </a:extLst>
              </a:tr>
              <a:tr h="416654">
                <a:tc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　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15:00-</a:t>
                      </a: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　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15:40</a:t>
                      </a:r>
                      <a:endParaRPr lang="zh-TW" sz="20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ct val="125000"/>
                        </a:lnSpc>
                      </a:pP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休息</a:t>
                      </a: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lvl="0" algn="ctr"/>
                      <a:endParaRPr lang="zh-TW" sz="1000" kern="1200">
                        <a:latin typeface="Calibri" pitchFamily="34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24235"/>
                  </a:ext>
                </a:extLst>
              </a:tr>
              <a:tr h="387362">
                <a:tc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en-US" sz="2000" kern="1200">
                          <a:solidFill>
                            <a:srgbClr val="000000"/>
                          </a:solidFill>
                          <a:latin typeface="Wingdings" pitchFamily="2"/>
                          <a:ea typeface="標楷體" pitchFamily="65"/>
                          <a:cs typeface="Times New Roman" pitchFamily="18"/>
                        </a:rPr>
                        <a:t>%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15:40-</a:t>
                      </a: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　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15:50</a:t>
                      </a:r>
                      <a:endParaRPr lang="zh-TW" sz="20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ct val="125000"/>
                        </a:lnSpc>
                      </a:pPr>
                      <a:r>
                        <a:rPr lang="zh-TW" sz="2000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考試說明</a:t>
                      </a: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584853"/>
                  </a:ext>
                </a:extLst>
              </a:tr>
              <a:tr h="430400">
                <a:tc>
                  <a:txBody>
                    <a:bodyPr/>
                    <a:lstStyle/>
                    <a:p>
                      <a:pPr lvl="0" algn="ctr">
                        <a:lnSpc>
                          <a:spcPct val="125000"/>
                        </a:lnSpc>
                      </a:pPr>
                      <a:r>
                        <a:rPr lang="en-US" sz="2000" kern="1200">
                          <a:solidFill>
                            <a:srgbClr val="000000"/>
                          </a:solidFill>
                          <a:latin typeface="Wingdings" pitchFamily="2"/>
                          <a:ea typeface="標楷體" pitchFamily="65"/>
                          <a:cs typeface="Times New Roman" pitchFamily="18"/>
                        </a:rPr>
                        <a:t>%</a:t>
                      </a:r>
                      <a:r>
                        <a:rPr lang="en-US" sz="20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15:50-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latin typeface="Wingdings" pitchFamily="2"/>
                          <a:ea typeface="標楷體" pitchFamily="65"/>
                          <a:cs typeface="Times New Roman" pitchFamily="18"/>
                        </a:rPr>
                        <a:t>%</a:t>
                      </a:r>
                      <a:r>
                        <a:rPr lang="en-US" sz="2000" b="1" kern="120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16:40</a:t>
                      </a:r>
                      <a:endParaRPr lang="zh-TW" sz="2000" kern="1200">
                        <a:latin typeface="Calibri" pitchFamily="34"/>
                        <a:ea typeface="新細明體" pitchFamily="18"/>
                        <a:cs typeface="Times New Roman" pitchFamily="18"/>
                      </a:endParaRP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>
                        <a:lnSpc>
                          <a:spcPct val="125000"/>
                        </a:lnSpc>
                      </a:pPr>
                      <a:r>
                        <a:rPr lang="zh-TW" sz="2400" b="1" kern="1200" dirty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寫作測驗</a:t>
                      </a:r>
                    </a:p>
                  </a:txBody>
                  <a:tcPr marL="15480" marR="15480" marT="8293" marB="0" anchor="ctr">
                    <a:lnL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F4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2160"/>
                  </a:ext>
                </a:extLst>
              </a:tr>
            </a:tbl>
          </a:graphicData>
        </a:graphic>
      </p:graphicFrame>
      <p:sp>
        <p:nvSpPr>
          <p:cNvPr id="6" name="標題 1">
            <a:extLst>
              <a:ext uri="{FF2B5EF4-FFF2-40B4-BE49-F238E27FC236}">
                <a16:creationId xmlns:a16="http://schemas.microsoft.com/office/drawing/2014/main" id="{145D9D45-3F6A-4E79-AF26-A9C4ADE4D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9379"/>
            <a:ext cx="7886700" cy="1325563"/>
          </a:xfrm>
        </p:spPr>
        <p:txBody>
          <a:bodyPr/>
          <a:lstStyle/>
          <a:p>
            <a:pPr algn="ctr"/>
            <a:r>
              <a:rPr lang="zh-TW" altLang="en-US" dirty="0"/>
              <a:t>國中教育會何時考</a:t>
            </a:r>
          </a:p>
        </p:txBody>
      </p:sp>
    </p:spTree>
    <p:extLst>
      <p:ext uri="{BB962C8B-B14F-4D97-AF65-F5344CB8AC3E}">
        <p14:creationId xmlns:p14="http://schemas.microsoft.com/office/powerpoint/2010/main" val="254104621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562</Words>
  <Application>Microsoft Office PowerPoint</Application>
  <PresentationFormat>如螢幕大小 (4:3)</PresentationFormat>
  <Paragraphs>146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1" baseType="lpstr">
      <vt:lpstr>華康細圓體</vt:lpstr>
      <vt:lpstr>新細明體</vt:lpstr>
      <vt:lpstr>標楷體</vt:lpstr>
      <vt:lpstr>Arial</vt:lpstr>
      <vt:lpstr>Calibri</vt:lpstr>
      <vt:lpstr>Calibri Light</vt:lpstr>
      <vt:lpstr>Times New Roman</vt:lpstr>
      <vt:lpstr>Wingdings</vt:lpstr>
      <vt:lpstr>1_Office 佈景主題</vt:lpstr>
      <vt:lpstr>高三升學考試各項時程</vt:lpstr>
      <vt:lpstr>高三大考時程</vt:lpstr>
      <vt:lpstr>國中適性入學宣導  教育會考宣導</vt:lpstr>
      <vt:lpstr>國中適性入學主要入學管道</vt:lpstr>
      <vt:lpstr>什麼是免試入學</vt:lpstr>
      <vt:lpstr>(一) 高中免試入學</vt:lpstr>
      <vt:lpstr>(二) 特色招生</vt:lpstr>
      <vt:lpstr>(三) 五專免試入學</vt:lpstr>
      <vt:lpstr>國中教育會何時考</vt:lpstr>
      <vt:lpstr>國中教育會考怎麼考</vt:lpstr>
      <vt:lpstr>成績能力等級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頒發獎項：     新竹市111年防治學生藥物濫用            創意圖卡創作徵選比賽</dc:title>
  <dc:creator>user</dc:creator>
  <cp:lastModifiedBy>shawwoei</cp:lastModifiedBy>
  <cp:revision>13</cp:revision>
  <dcterms:created xsi:type="dcterms:W3CDTF">2023-08-29T01:13:18Z</dcterms:created>
  <dcterms:modified xsi:type="dcterms:W3CDTF">2023-09-10T15:32:27Z</dcterms:modified>
</cp:coreProperties>
</file>