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charts/chart2.xml" ContentType="application/vnd.openxmlformats-officedocument.drawingml.chart+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media/image40.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9"/>
  </p:notesMasterIdLst>
  <p:sldIdLst>
    <p:sldId id="256" r:id="rId2"/>
    <p:sldId id="316" r:id="rId3"/>
    <p:sldId id="335" r:id="rId4"/>
    <p:sldId id="317" r:id="rId5"/>
    <p:sldId id="313" r:id="rId6"/>
    <p:sldId id="314" r:id="rId7"/>
    <p:sldId id="318" r:id="rId8"/>
    <p:sldId id="319" r:id="rId9"/>
    <p:sldId id="329" r:id="rId10"/>
    <p:sldId id="320" r:id="rId11"/>
    <p:sldId id="322" r:id="rId12"/>
    <p:sldId id="334" r:id="rId13"/>
    <p:sldId id="1078" r:id="rId14"/>
    <p:sldId id="330" r:id="rId15"/>
    <p:sldId id="331" r:id="rId16"/>
    <p:sldId id="336" r:id="rId17"/>
    <p:sldId id="1066" r:id="rId18"/>
    <p:sldId id="1071" r:id="rId19"/>
    <p:sldId id="1072" r:id="rId20"/>
    <p:sldId id="1064" r:id="rId21"/>
    <p:sldId id="1047" r:id="rId22"/>
    <p:sldId id="327" r:id="rId23"/>
    <p:sldId id="1060" r:id="rId24"/>
    <p:sldId id="1056" r:id="rId25"/>
    <p:sldId id="1059" r:id="rId26"/>
    <p:sldId id="1067" r:id="rId27"/>
    <p:sldId id="1048" r:id="rId28"/>
    <p:sldId id="1073" r:id="rId29"/>
    <p:sldId id="1025" r:id="rId30"/>
    <p:sldId id="1020" r:id="rId31"/>
    <p:sldId id="328" r:id="rId32"/>
    <p:sldId id="1021" r:id="rId33"/>
    <p:sldId id="1027" r:id="rId34"/>
    <p:sldId id="1022" r:id="rId35"/>
    <p:sldId id="1029" r:id="rId36"/>
    <p:sldId id="1075" r:id="rId37"/>
    <p:sldId id="1076" r:id="rId38"/>
    <p:sldId id="1030" r:id="rId39"/>
    <p:sldId id="1034" r:id="rId40"/>
    <p:sldId id="1035" r:id="rId41"/>
    <p:sldId id="1043" r:id="rId42"/>
    <p:sldId id="1077" r:id="rId43"/>
    <p:sldId id="1024" r:id="rId44"/>
    <p:sldId id="1023" r:id="rId45"/>
    <p:sldId id="1031" r:id="rId46"/>
    <p:sldId id="1046" r:id="rId47"/>
    <p:sldId id="1079" r:id="rId48"/>
    <p:sldId id="1082" r:id="rId49"/>
    <p:sldId id="1081" r:id="rId50"/>
    <p:sldId id="1083" r:id="rId51"/>
    <p:sldId id="1084" r:id="rId52"/>
    <p:sldId id="1085" r:id="rId53"/>
    <p:sldId id="1053" r:id="rId54"/>
    <p:sldId id="1080" r:id="rId55"/>
    <p:sldId id="1032" r:id="rId56"/>
    <p:sldId id="1054" r:id="rId57"/>
    <p:sldId id="1055"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572B5C"/>
    <a:srgbClr val="2D2049"/>
    <a:srgbClr val="31224B"/>
    <a:srgbClr val="622E61"/>
    <a:srgbClr val="32214B"/>
    <a:srgbClr val="432653"/>
    <a:srgbClr val="632F62"/>
    <a:srgbClr val="2C2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914" autoAdjust="0"/>
  </p:normalViewPr>
  <p:slideViewPr>
    <p:cSldViewPr snapToGrid="0" showGuides="1">
      <p:cViewPr varScale="1">
        <p:scale>
          <a:sx n="47" d="100"/>
          <a:sy n="47" d="100"/>
        </p:scale>
        <p:origin x="1348" y="40"/>
      </p:cViewPr>
      <p:guideLst>
        <p:guide orient="horz" pos="211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工作表1!$B$1</c:f>
              <c:strCache>
                <c:ptCount val="1"/>
                <c:pt idx="0">
                  <c:v>普通科%</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ED7-4A8D-8AD6-D20E24B723B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ED7-4A8D-8AD6-D20E24B723B8}"/>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ED7-4A8D-8AD6-D20E24B723B8}"/>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ED7-4A8D-8AD6-D20E24B723B8}"/>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ED7-4A8D-8AD6-D20E24B723B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zh-TW"/>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工作表1!$A$2:$A$6</c:f>
              <c:strCache>
                <c:ptCount val="5"/>
                <c:pt idx="0">
                  <c:v>繁星推薦</c:v>
                </c:pt>
                <c:pt idx="1">
                  <c:v>個人申請</c:v>
                </c:pt>
                <c:pt idx="2">
                  <c:v>登記分發</c:v>
                </c:pt>
                <c:pt idx="3">
                  <c:v>獨立招生</c:v>
                </c:pt>
                <c:pt idx="4">
                  <c:v>未升學</c:v>
                </c:pt>
              </c:strCache>
            </c:strRef>
          </c:cat>
          <c:val>
            <c:numRef>
              <c:f>工作表1!$B$2:$B$6</c:f>
              <c:numCache>
                <c:formatCode>General</c:formatCode>
                <c:ptCount val="5"/>
                <c:pt idx="0">
                  <c:v>31</c:v>
                </c:pt>
                <c:pt idx="1">
                  <c:v>47</c:v>
                </c:pt>
                <c:pt idx="2">
                  <c:v>12</c:v>
                </c:pt>
                <c:pt idx="3">
                  <c:v>2</c:v>
                </c:pt>
                <c:pt idx="4">
                  <c:v>5</c:v>
                </c:pt>
              </c:numCache>
            </c:numRef>
          </c:val>
          <c:extLst>
            <c:ext xmlns:c16="http://schemas.microsoft.com/office/drawing/2014/chart" uri="{C3380CC4-5D6E-409C-BE32-E72D297353CC}">
              <c16:uniqueId val="{00000000-11F2-477B-84FB-FCED4E880F0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zh-TW"/>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工作表1!$B$1</c:f>
              <c:strCache>
                <c:ptCount val="1"/>
                <c:pt idx="0">
                  <c:v>體育班 %</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工作表1!$A$2:$A$8</c:f>
              <c:strCache>
                <c:ptCount val="7"/>
                <c:pt idx="0">
                  <c:v>繁星推薦</c:v>
                </c:pt>
                <c:pt idx="1">
                  <c:v>個人申請</c:v>
                </c:pt>
                <c:pt idx="2">
                  <c:v>登記分發</c:v>
                </c:pt>
                <c:pt idx="3">
                  <c:v>運動績優</c:v>
                </c:pt>
                <c:pt idx="4">
                  <c:v>獨立招生</c:v>
                </c:pt>
                <c:pt idx="5">
                  <c:v>軍警校院</c:v>
                </c:pt>
                <c:pt idx="6">
                  <c:v>未升學</c:v>
                </c:pt>
              </c:strCache>
            </c:strRef>
          </c:cat>
          <c:val>
            <c:numRef>
              <c:f>工作表1!$B$2:$B$8</c:f>
              <c:numCache>
                <c:formatCode>General</c:formatCode>
                <c:ptCount val="7"/>
                <c:pt idx="0">
                  <c:v>0</c:v>
                </c:pt>
                <c:pt idx="1">
                  <c:v>17</c:v>
                </c:pt>
                <c:pt idx="2">
                  <c:v>0</c:v>
                </c:pt>
                <c:pt idx="3">
                  <c:v>7</c:v>
                </c:pt>
                <c:pt idx="4">
                  <c:v>35</c:v>
                </c:pt>
                <c:pt idx="5">
                  <c:v>4</c:v>
                </c:pt>
                <c:pt idx="6">
                  <c:v>9</c:v>
                </c:pt>
              </c:numCache>
            </c:numRef>
          </c:val>
          <c:extLst>
            <c:ext xmlns:c16="http://schemas.microsoft.com/office/drawing/2014/chart" uri="{C3380CC4-5D6E-409C-BE32-E72D297353CC}">
              <c16:uniqueId val="{00000000-AAFB-440D-9902-83AE4B058E4A}"/>
            </c:ext>
          </c:extLst>
        </c:ser>
        <c:dLbls>
          <c:showLegendKey val="0"/>
          <c:showVal val="0"/>
          <c:showCatName val="0"/>
          <c:showSerName val="0"/>
          <c:showPercent val="1"/>
          <c:showBubbleSize val="0"/>
          <c:showLeaderLines val="1"/>
        </c:dLbls>
        <c:firstSliceAng val="0"/>
      </c:pieChart>
    </c:plotArea>
    <c:legend>
      <c:legendPos val="r"/>
      <c:overlay val="0"/>
    </c:legend>
    <c:plotVisOnly val="1"/>
    <c:dispBlanksAs val="gap"/>
    <c:showDLblsOverMax val="0"/>
  </c:chart>
  <c:spPr>
    <a:ln>
      <a:noFill/>
    </a:ln>
  </c:spPr>
  <c:txPr>
    <a:bodyPr/>
    <a:lstStyle/>
    <a:p>
      <a:pPr>
        <a:defRPr sz="2400"/>
      </a:pPr>
      <a:endParaRPr lang="zh-TW"/>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093F1A-9E6A-4641-B6AE-9B1224E75CC3}" type="doc">
      <dgm:prSet loTypeId="urn:microsoft.com/office/officeart/2005/8/layout/vList2" loCatId="list" qsTypeId="urn:microsoft.com/office/officeart/2005/8/quickstyle/simple1" qsCatId="simple" csTypeId="urn:microsoft.com/office/officeart/2005/8/colors/accent1_2" csCatId="accent1" phldr="1"/>
      <dgm:spPr/>
    </dgm:pt>
    <dgm:pt modelId="{2E0F8F62-5C64-469C-AA23-A9288E2B7FA4}">
      <dgm:prSet phldrT="[文字]" custT="1"/>
      <dgm:spPr/>
      <dgm:t>
        <a:bodyPr/>
        <a:lstStyle/>
        <a:p>
          <a:r>
            <a:rPr lang="zh-TW" altLang="en-US" sz="4400" dirty="0"/>
            <a:t>大學入學考試介紹與重要日程提醒</a:t>
          </a:r>
        </a:p>
      </dgm:t>
    </dgm:pt>
    <dgm:pt modelId="{1141A384-9815-4FEF-848F-5FCEEA463D10}" type="parTrans" cxnId="{108FAD2E-32CE-4271-809E-5C314E68E0F1}">
      <dgm:prSet/>
      <dgm:spPr/>
      <dgm:t>
        <a:bodyPr/>
        <a:lstStyle/>
        <a:p>
          <a:endParaRPr lang="zh-TW" altLang="en-US" sz="2800"/>
        </a:p>
      </dgm:t>
    </dgm:pt>
    <dgm:pt modelId="{CBA72D53-FDE4-4F15-869B-1A80D8C10DD0}" type="sibTrans" cxnId="{108FAD2E-32CE-4271-809E-5C314E68E0F1}">
      <dgm:prSet/>
      <dgm:spPr/>
      <dgm:t>
        <a:bodyPr/>
        <a:lstStyle/>
        <a:p>
          <a:endParaRPr lang="zh-TW" altLang="en-US" sz="2800"/>
        </a:p>
      </dgm:t>
    </dgm:pt>
    <dgm:pt modelId="{B395F212-7B7E-4E05-8875-BAD6C8AD950B}">
      <dgm:prSet phldrT="[文字]" custT="1"/>
      <dgm:spPr/>
      <dgm:t>
        <a:bodyPr/>
        <a:lstStyle/>
        <a:p>
          <a:r>
            <a:rPr lang="zh-TW" altLang="en-US" sz="4400" dirty="0"/>
            <a:t>大學多元入學管道介紹</a:t>
          </a:r>
        </a:p>
      </dgm:t>
    </dgm:pt>
    <dgm:pt modelId="{61A87DD2-2906-4222-A91C-499F89BE66DF}" type="parTrans" cxnId="{BBB8DCDD-AB49-4CCE-A14D-2D0C5E677170}">
      <dgm:prSet/>
      <dgm:spPr/>
      <dgm:t>
        <a:bodyPr/>
        <a:lstStyle/>
        <a:p>
          <a:endParaRPr lang="zh-TW" altLang="en-US" sz="2800"/>
        </a:p>
      </dgm:t>
    </dgm:pt>
    <dgm:pt modelId="{C5245D97-89F3-418D-8B41-8D60828E6FE0}" type="sibTrans" cxnId="{BBB8DCDD-AB49-4CCE-A14D-2D0C5E677170}">
      <dgm:prSet/>
      <dgm:spPr/>
      <dgm:t>
        <a:bodyPr/>
        <a:lstStyle/>
        <a:p>
          <a:endParaRPr lang="zh-TW" altLang="en-US" sz="2800"/>
        </a:p>
      </dgm:t>
    </dgm:pt>
    <dgm:pt modelId="{3B5F1A84-3BAB-4360-8256-C51109461764}">
      <dgm:prSet phldrT="[文字]" custT="1"/>
      <dgm:spPr/>
      <dgm:t>
        <a:bodyPr/>
        <a:lstStyle/>
        <a:p>
          <a:r>
            <a:rPr lang="zh-TW" altLang="en-US" sz="4000" dirty="0"/>
            <a:t>當孩子的軍師</a:t>
          </a:r>
        </a:p>
      </dgm:t>
    </dgm:pt>
    <dgm:pt modelId="{6FC2029C-E7A1-4284-A0E1-45F608F62DFC}" type="parTrans" cxnId="{741F821F-41DA-4166-9B0B-B65F417D0C74}">
      <dgm:prSet/>
      <dgm:spPr/>
      <dgm:t>
        <a:bodyPr/>
        <a:lstStyle/>
        <a:p>
          <a:endParaRPr lang="zh-TW" altLang="en-US" sz="2800"/>
        </a:p>
      </dgm:t>
    </dgm:pt>
    <dgm:pt modelId="{A2840576-4969-4100-9B84-245790DDF12F}" type="sibTrans" cxnId="{741F821F-41DA-4166-9B0B-B65F417D0C74}">
      <dgm:prSet/>
      <dgm:spPr/>
      <dgm:t>
        <a:bodyPr/>
        <a:lstStyle/>
        <a:p>
          <a:endParaRPr lang="zh-TW" altLang="en-US" sz="2800"/>
        </a:p>
      </dgm:t>
    </dgm:pt>
    <dgm:pt modelId="{DB1867BE-675B-486D-AD24-F744ECCD46D6}" type="pres">
      <dgm:prSet presAssocID="{45093F1A-9E6A-4641-B6AE-9B1224E75CC3}" presName="linear" presStyleCnt="0">
        <dgm:presLayoutVars>
          <dgm:animLvl val="lvl"/>
          <dgm:resizeHandles val="exact"/>
        </dgm:presLayoutVars>
      </dgm:prSet>
      <dgm:spPr/>
    </dgm:pt>
    <dgm:pt modelId="{0D4D0253-EE39-4704-AD20-29D95CBEF70B}" type="pres">
      <dgm:prSet presAssocID="{2E0F8F62-5C64-469C-AA23-A9288E2B7FA4}" presName="parentText" presStyleLbl="node1" presStyleIdx="0" presStyleCnt="3">
        <dgm:presLayoutVars>
          <dgm:chMax val="0"/>
          <dgm:bulletEnabled val="1"/>
        </dgm:presLayoutVars>
      </dgm:prSet>
      <dgm:spPr/>
    </dgm:pt>
    <dgm:pt modelId="{780BA42F-AED4-4C52-9FB7-8EF7A35EDAED}" type="pres">
      <dgm:prSet presAssocID="{CBA72D53-FDE4-4F15-869B-1A80D8C10DD0}" presName="spacer" presStyleCnt="0"/>
      <dgm:spPr/>
    </dgm:pt>
    <dgm:pt modelId="{8AD49B81-D124-43C0-AD82-4052120AFA7E}" type="pres">
      <dgm:prSet presAssocID="{B395F212-7B7E-4E05-8875-BAD6C8AD950B}" presName="parentText" presStyleLbl="node1" presStyleIdx="1" presStyleCnt="3">
        <dgm:presLayoutVars>
          <dgm:chMax val="0"/>
          <dgm:bulletEnabled val="1"/>
        </dgm:presLayoutVars>
      </dgm:prSet>
      <dgm:spPr/>
    </dgm:pt>
    <dgm:pt modelId="{DC77EACE-03F5-4051-9F14-A336882A9E92}" type="pres">
      <dgm:prSet presAssocID="{C5245D97-89F3-418D-8B41-8D60828E6FE0}" presName="spacer" presStyleCnt="0"/>
      <dgm:spPr/>
    </dgm:pt>
    <dgm:pt modelId="{653D3CA5-0BED-4476-BC36-9805A828A9B5}" type="pres">
      <dgm:prSet presAssocID="{3B5F1A84-3BAB-4360-8256-C51109461764}" presName="parentText" presStyleLbl="node1" presStyleIdx="2" presStyleCnt="3">
        <dgm:presLayoutVars>
          <dgm:chMax val="0"/>
          <dgm:bulletEnabled val="1"/>
        </dgm:presLayoutVars>
      </dgm:prSet>
      <dgm:spPr/>
    </dgm:pt>
  </dgm:ptLst>
  <dgm:cxnLst>
    <dgm:cxn modelId="{741F821F-41DA-4166-9B0B-B65F417D0C74}" srcId="{45093F1A-9E6A-4641-B6AE-9B1224E75CC3}" destId="{3B5F1A84-3BAB-4360-8256-C51109461764}" srcOrd="2" destOrd="0" parTransId="{6FC2029C-E7A1-4284-A0E1-45F608F62DFC}" sibTransId="{A2840576-4969-4100-9B84-245790DDF12F}"/>
    <dgm:cxn modelId="{BF437726-8FBD-43C6-BFE8-EAE624050633}" type="presOf" srcId="{2E0F8F62-5C64-469C-AA23-A9288E2B7FA4}" destId="{0D4D0253-EE39-4704-AD20-29D95CBEF70B}" srcOrd="0" destOrd="0" presId="urn:microsoft.com/office/officeart/2005/8/layout/vList2"/>
    <dgm:cxn modelId="{108FAD2E-32CE-4271-809E-5C314E68E0F1}" srcId="{45093F1A-9E6A-4641-B6AE-9B1224E75CC3}" destId="{2E0F8F62-5C64-469C-AA23-A9288E2B7FA4}" srcOrd="0" destOrd="0" parTransId="{1141A384-9815-4FEF-848F-5FCEEA463D10}" sibTransId="{CBA72D53-FDE4-4F15-869B-1A80D8C10DD0}"/>
    <dgm:cxn modelId="{781514B5-CE84-48AB-A03E-EC58DFC48A2B}" type="presOf" srcId="{3B5F1A84-3BAB-4360-8256-C51109461764}" destId="{653D3CA5-0BED-4476-BC36-9805A828A9B5}" srcOrd="0" destOrd="0" presId="urn:microsoft.com/office/officeart/2005/8/layout/vList2"/>
    <dgm:cxn modelId="{1BB02EC2-6E38-45CA-812B-FA0874444022}" type="presOf" srcId="{45093F1A-9E6A-4641-B6AE-9B1224E75CC3}" destId="{DB1867BE-675B-486D-AD24-F744ECCD46D6}" srcOrd="0" destOrd="0" presId="urn:microsoft.com/office/officeart/2005/8/layout/vList2"/>
    <dgm:cxn modelId="{BBB8DCDD-AB49-4CCE-A14D-2D0C5E677170}" srcId="{45093F1A-9E6A-4641-B6AE-9B1224E75CC3}" destId="{B395F212-7B7E-4E05-8875-BAD6C8AD950B}" srcOrd="1" destOrd="0" parTransId="{61A87DD2-2906-4222-A91C-499F89BE66DF}" sibTransId="{C5245D97-89F3-418D-8B41-8D60828E6FE0}"/>
    <dgm:cxn modelId="{BE57FBE7-4A8A-4257-BB76-7CF0D26F8714}" type="presOf" srcId="{B395F212-7B7E-4E05-8875-BAD6C8AD950B}" destId="{8AD49B81-D124-43C0-AD82-4052120AFA7E}" srcOrd="0" destOrd="0" presId="urn:microsoft.com/office/officeart/2005/8/layout/vList2"/>
    <dgm:cxn modelId="{8F9CF729-FD3C-4E25-84B6-048297D6189C}" type="presParOf" srcId="{DB1867BE-675B-486D-AD24-F744ECCD46D6}" destId="{0D4D0253-EE39-4704-AD20-29D95CBEF70B}" srcOrd="0" destOrd="0" presId="urn:microsoft.com/office/officeart/2005/8/layout/vList2"/>
    <dgm:cxn modelId="{00BB3ED0-A127-489E-9EFD-01C33ABEF467}" type="presParOf" srcId="{DB1867BE-675B-486D-AD24-F744ECCD46D6}" destId="{780BA42F-AED4-4C52-9FB7-8EF7A35EDAED}" srcOrd="1" destOrd="0" presId="urn:microsoft.com/office/officeart/2005/8/layout/vList2"/>
    <dgm:cxn modelId="{5B1C0220-E20D-4568-B611-60DC9AF06C8B}" type="presParOf" srcId="{DB1867BE-675B-486D-AD24-F744ECCD46D6}" destId="{8AD49B81-D124-43C0-AD82-4052120AFA7E}" srcOrd="2" destOrd="0" presId="urn:microsoft.com/office/officeart/2005/8/layout/vList2"/>
    <dgm:cxn modelId="{2BBE19D8-1A6F-481A-B5FB-DEA008CDDD4B}" type="presParOf" srcId="{DB1867BE-675B-486D-AD24-F744ECCD46D6}" destId="{DC77EACE-03F5-4051-9F14-A336882A9E92}" srcOrd="3" destOrd="0" presId="urn:microsoft.com/office/officeart/2005/8/layout/vList2"/>
    <dgm:cxn modelId="{1EA7193B-F68B-4CE4-8D07-E56764983EBC}" type="presParOf" srcId="{DB1867BE-675B-486D-AD24-F744ECCD46D6}" destId="{653D3CA5-0BED-4476-BC36-9805A828A9B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7F8ED8-78D9-4D4E-A9BF-05417DE7E9E2}"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zh-TW" altLang="en-US"/>
        </a:p>
      </dgm:t>
    </dgm:pt>
    <dgm:pt modelId="{74E7EE2D-A6F9-488A-B078-3C49AB3716FB}">
      <dgm:prSet phldrT="[文字]"/>
      <dgm:spPr/>
      <dgm:t>
        <a:bodyPr/>
        <a:lstStyle/>
        <a:p>
          <a:r>
            <a:rPr lang="zh-TW" altLang="en-US" dirty="0"/>
            <a:t>高中英語聽力測驗</a:t>
          </a:r>
        </a:p>
      </dgm:t>
    </dgm:pt>
    <dgm:pt modelId="{CE41B0E6-FA55-4FB3-A779-F96F17CD05B1}" type="parTrans" cxnId="{7A0B4BCE-3FF7-49C5-8A07-F9B8F0E25414}">
      <dgm:prSet/>
      <dgm:spPr/>
      <dgm:t>
        <a:bodyPr/>
        <a:lstStyle/>
        <a:p>
          <a:endParaRPr lang="zh-TW" altLang="en-US"/>
        </a:p>
      </dgm:t>
    </dgm:pt>
    <dgm:pt modelId="{A3DFC0E2-381A-43E6-98E2-75E85BAD71BA}" type="sibTrans" cxnId="{7A0B4BCE-3FF7-49C5-8A07-F9B8F0E25414}">
      <dgm:prSet/>
      <dgm:spPr/>
      <dgm:t>
        <a:bodyPr/>
        <a:lstStyle/>
        <a:p>
          <a:endParaRPr lang="zh-TW" altLang="en-US"/>
        </a:p>
      </dgm:t>
    </dgm:pt>
    <dgm:pt modelId="{579EB9A2-6446-488B-853D-BB0FE161D23C}">
      <dgm:prSet phldrT="[文字]"/>
      <dgm:spPr/>
      <dgm:t>
        <a:bodyPr/>
        <a:lstStyle/>
        <a:p>
          <a:r>
            <a:rPr lang="zh-TW" altLang="en-US" dirty="0"/>
            <a:t>學科能力測驗</a:t>
          </a:r>
        </a:p>
      </dgm:t>
    </dgm:pt>
    <dgm:pt modelId="{89A10573-DB05-41BA-89CC-A21CD3A11163}" type="parTrans" cxnId="{74058B24-D428-41CD-9B6A-EBDE74473FBA}">
      <dgm:prSet/>
      <dgm:spPr/>
      <dgm:t>
        <a:bodyPr/>
        <a:lstStyle/>
        <a:p>
          <a:endParaRPr lang="zh-TW" altLang="en-US"/>
        </a:p>
      </dgm:t>
    </dgm:pt>
    <dgm:pt modelId="{B5DF4CB3-4080-4C2A-AB82-FF270B9C1C37}" type="sibTrans" cxnId="{74058B24-D428-41CD-9B6A-EBDE74473FBA}">
      <dgm:prSet/>
      <dgm:spPr/>
      <dgm:t>
        <a:bodyPr/>
        <a:lstStyle/>
        <a:p>
          <a:endParaRPr lang="zh-TW" altLang="en-US"/>
        </a:p>
      </dgm:t>
    </dgm:pt>
    <dgm:pt modelId="{B3D17D64-7A87-406E-9582-3712AB432B32}">
      <dgm:prSet phldrT="[文字]"/>
      <dgm:spPr/>
      <dgm:t>
        <a:bodyPr/>
        <a:lstStyle/>
        <a:p>
          <a:r>
            <a:rPr lang="zh-TW" altLang="en-US" dirty="0"/>
            <a:t>術科考試</a:t>
          </a:r>
        </a:p>
      </dgm:t>
    </dgm:pt>
    <dgm:pt modelId="{10518C95-BB01-4021-B77D-D0BC6A9AAE5D}" type="parTrans" cxnId="{8C0ABBF1-5598-4834-AFE9-44F706749563}">
      <dgm:prSet/>
      <dgm:spPr/>
      <dgm:t>
        <a:bodyPr/>
        <a:lstStyle/>
        <a:p>
          <a:endParaRPr lang="zh-TW" altLang="en-US"/>
        </a:p>
      </dgm:t>
    </dgm:pt>
    <dgm:pt modelId="{274719CD-6F62-46C7-A150-518FA489E256}" type="sibTrans" cxnId="{8C0ABBF1-5598-4834-AFE9-44F706749563}">
      <dgm:prSet/>
      <dgm:spPr/>
      <dgm:t>
        <a:bodyPr/>
        <a:lstStyle/>
        <a:p>
          <a:endParaRPr lang="zh-TW" altLang="en-US"/>
        </a:p>
      </dgm:t>
    </dgm:pt>
    <dgm:pt modelId="{60E737F7-6759-4155-95FC-849E212C7612}">
      <dgm:prSet phldrT="[文字]"/>
      <dgm:spPr/>
      <dgm:t>
        <a:bodyPr/>
        <a:lstStyle/>
        <a:p>
          <a:r>
            <a:rPr lang="zh-TW" altLang="en-US" dirty="0"/>
            <a:t>指定科目考試</a:t>
          </a:r>
        </a:p>
      </dgm:t>
    </dgm:pt>
    <dgm:pt modelId="{EF076584-AF9E-466B-A4D8-4FBCC2476F93}" type="parTrans" cxnId="{C4D7AB48-1879-4D47-9F75-08474749473E}">
      <dgm:prSet/>
      <dgm:spPr/>
      <dgm:t>
        <a:bodyPr/>
        <a:lstStyle/>
        <a:p>
          <a:endParaRPr lang="zh-TW" altLang="en-US"/>
        </a:p>
      </dgm:t>
    </dgm:pt>
    <dgm:pt modelId="{E2DF6F8A-4FD3-465B-AEBC-236310C371B9}" type="sibTrans" cxnId="{C4D7AB48-1879-4D47-9F75-08474749473E}">
      <dgm:prSet/>
      <dgm:spPr/>
      <dgm:t>
        <a:bodyPr/>
        <a:lstStyle/>
        <a:p>
          <a:endParaRPr lang="zh-TW" altLang="en-US"/>
        </a:p>
      </dgm:t>
    </dgm:pt>
    <dgm:pt modelId="{BC374B8F-238E-457E-88CA-833E9FFEBE22}" type="pres">
      <dgm:prSet presAssocID="{777F8ED8-78D9-4D4E-A9BF-05417DE7E9E2}" presName="matrix" presStyleCnt="0">
        <dgm:presLayoutVars>
          <dgm:chMax val="1"/>
          <dgm:dir/>
          <dgm:resizeHandles val="exact"/>
        </dgm:presLayoutVars>
      </dgm:prSet>
      <dgm:spPr/>
    </dgm:pt>
    <dgm:pt modelId="{4813B9CD-B2A9-44B7-AD7B-EEBB663C1C57}" type="pres">
      <dgm:prSet presAssocID="{777F8ED8-78D9-4D4E-A9BF-05417DE7E9E2}" presName="diamond" presStyleLbl="bgShp" presStyleIdx="0" presStyleCnt="1"/>
      <dgm:spPr/>
    </dgm:pt>
    <dgm:pt modelId="{EC5CF2C6-7ED9-4D79-A13E-96028174414A}" type="pres">
      <dgm:prSet presAssocID="{777F8ED8-78D9-4D4E-A9BF-05417DE7E9E2}" presName="quad1" presStyleLbl="node1" presStyleIdx="0" presStyleCnt="4">
        <dgm:presLayoutVars>
          <dgm:chMax val="0"/>
          <dgm:chPref val="0"/>
          <dgm:bulletEnabled val="1"/>
        </dgm:presLayoutVars>
      </dgm:prSet>
      <dgm:spPr/>
    </dgm:pt>
    <dgm:pt modelId="{5C830939-3E1E-4C96-8A1B-2FB143EB6B72}" type="pres">
      <dgm:prSet presAssocID="{777F8ED8-78D9-4D4E-A9BF-05417DE7E9E2}" presName="quad2" presStyleLbl="node1" presStyleIdx="1" presStyleCnt="4">
        <dgm:presLayoutVars>
          <dgm:chMax val="0"/>
          <dgm:chPref val="0"/>
          <dgm:bulletEnabled val="1"/>
        </dgm:presLayoutVars>
      </dgm:prSet>
      <dgm:spPr/>
    </dgm:pt>
    <dgm:pt modelId="{ECFFABB7-19B0-4227-814D-B83E3CA36731}" type="pres">
      <dgm:prSet presAssocID="{777F8ED8-78D9-4D4E-A9BF-05417DE7E9E2}" presName="quad3" presStyleLbl="node1" presStyleIdx="2" presStyleCnt="4">
        <dgm:presLayoutVars>
          <dgm:chMax val="0"/>
          <dgm:chPref val="0"/>
          <dgm:bulletEnabled val="1"/>
        </dgm:presLayoutVars>
      </dgm:prSet>
      <dgm:spPr/>
    </dgm:pt>
    <dgm:pt modelId="{48702904-A6AC-42F8-BCCF-A1308956F532}" type="pres">
      <dgm:prSet presAssocID="{777F8ED8-78D9-4D4E-A9BF-05417DE7E9E2}" presName="quad4" presStyleLbl="node1" presStyleIdx="3" presStyleCnt="4">
        <dgm:presLayoutVars>
          <dgm:chMax val="0"/>
          <dgm:chPref val="0"/>
          <dgm:bulletEnabled val="1"/>
        </dgm:presLayoutVars>
      </dgm:prSet>
      <dgm:spPr/>
    </dgm:pt>
  </dgm:ptLst>
  <dgm:cxnLst>
    <dgm:cxn modelId="{74058B24-D428-41CD-9B6A-EBDE74473FBA}" srcId="{777F8ED8-78D9-4D4E-A9BF-05417DE7E9E2}" destId="{579EB9A2-6446-488B-853D-BB0FE161D23C}" srcOrd="1" destOrd="0" parTransId="{89A10573-DB05-41BA-89CC-A21CD3A11163}" sibTransId="{B5DF4CB3-4080-4C2A-AB82-FF270B9C1C37}"/>
    <dgm:cxn modelId="{08E5052D-D17C-4C28-8483-24EE9A76D56F}" type="presOf" srcId="{579EB9A2-6446-488B-853D-BB0FE161D23C}" destId="{5C830939-3E1E-4C96-8A1B-2FB143EB6B72}" srcOrd="0" destOrd="0" presId="urn:microsoft.com/office/officeart/2005/8/layout/matrix3"/>
    <dgm:cxn modelId="{C4D7AB48-1879-4D47-9F75-08474749473E}" srcId="{777F8ED8-78D9-4D4E-A9BF-05417DE7E9E2}" destId="{60E737F7-6759-4155-95FC-849E212C7612}" srcOrd="3" destOrd="0" parTransId="{EF076584-AF9E-466B-A4D8-4FBCC2476F93}" sibTransId="{E2DF6F8A-4FD3-465B-AEBC-236310C371B9}"/>
    <dgm:cxn modelId="{21A4DF4F-44FD-4B3A-8309-B1211C8CB775}" type="presOf" srcId="{74E7EE2D-A6F9-488A-B078-3C49AB3716FB}" destId="{EC5CF2C6-7ED9-4D79-A13E-96028174414A}" srcOrd="0" destOrd="0" presId="urn:microsoft.com/office/officeart/2005/8/layout/matrix3"/>
    <dgm:cxn modelId="{AFCE47B7-6F33-4A1A-9018-1B302EA24CFD}" type="presOf" srcId="{60E737F7-6759-4155-95FC-849E212C7612}" destId="{48702904-A6AC-42F8-BCCF-A1308956F532}" srcOrd="0" destOrd="0" presId="urn:microsoft.com/office/officeart/2005/8/layout/matrix3"/>
    <dgm:cxn modelId="{7A0B4BCE-3FF7-49C5-8A07-F9B8F0E25414}" srcId="{777F8ED8-78D9-4D4E-A9BF-05417DE7E9E2}" destId="{74E7EE2D-A6F9-488A-B078-3C49AB3716FB}" srcOrd="0" destOrd="0" parTransId="{CE41B0E6-FA55-4FB3-A779-F96F17CD05B1}" sibTransId="{A3DFC0E2-381A-43E6-98E2-75E85BAD71BA}"/>
    <dgm:cxn modelId="{96A359DF-A09B-40C8-BFDC-D9DFF52F5BA8}" type="presOf" srcId="{B3D17D64-7A87-406E-9582-3712AB432B32}" destId="{ECFFABB7-19B0-4227-814D-B83E3CA36731}" srcOrd="0" destOrd="0" presId="urn:microsoft.com/office/officeart/2005/8/layout/matrix3"/>
    <dgm:cxn modelId="{02C21AEA-44A7-4AF3-83FC-848B12A348A1}" type="presOf" srcId="{777F8ED8-78D9-4D4E-A9BF-05417DE7E9E2}" destId="{BC374B8F-238E-457E-88CA-833E9FFEBE22}" srcOrd="0" destOrd="0" presId="urn:microsoft.com/office/officeart/2005/8/layout/matrix3"/>
    <dgm:cxn modelId="{8C0ABBF1-5598-4834-AFE9-44F706749563}" srcId="{777F8ED8-78D9-4D4E-A9BF-05417DE7E9E2}" destId="{B3D17D64-7A87-406E-9582-3712AB432B32}" srcOrd="2" destOrd="0" parTransId="{10518C95-BB01-4021-B77D-D0BC6A9AAE5D}" sibTransId="{274719CD-6F62-46C7-A150-518FA489E256}"/>
    <dgm:cxn modelId="{818137C0-78F0-4E6B-9355-1EB4443BD570}" type="presParOf" srcId="{BC374B8F-238E-457E-88CA-833E9FFEBE22}" destId="{4813B9CD-B2A9-44B7-AD7B-EEBB663C1C57}" srcOrd="0" destOrd="0" presId="urn:microsoft.com/office/officeart/2005/8/layout/matrix3"/>
    <dgm:cxn modelId="{6934D342-FFC3-4797-8D55-DFFD12E0D804}" type="presParOf" srcId="{BC374B8F-238E-457E-88CA-833E9FFEBE22}" destId="{EC5CF2C6-7ED9-4D79-A13E-96028174414A}" srcOrd="1" destOrd="0" presId="urn:microsoft.com/office/officeart/2005/8/layout/matrix3"/>
    <dgm:cxn modelId="{7A71DC23-5FA5-41BC-8C53-335959D8B491}" type="presParOf" srcId="{BC374B8F-238E-457E-88CA-833E9FFEBE22}" destId="{5C830939-3E1E-4C96-8A1B-2FB143EB6B72}" srcOrd="2" destOrd="0" presId="urn:microsoft.com/office/officeart/2005/8/layout/matrix3"/>
    <dgm:cxn modelId="{9CEF3175-F6B6-432A-97DC-25F77519C5AC}" type="presParOf" srcId="{BC374B8F-238E-457E-88CA-833E9FFEBE22}" destId="{ECFFABB7-19B0-4227-814D-B83E3CA36731}" srcOrd="3" destOrd="0" presId="urn:microsoft.com/office/officeart/2005/8/layout/matrix3"/>
    <dgm:cxn modelId="{8D8B4CA6-3134-4213-8875-5A38BB1CB2C9}" type="presParOf" srcId="{BC374B8F-238E-457E-88CA-833E9FFEBE22}" destId="{48702904-A6AC-42F8-BCCF-A1308956F53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9EEC9C-2806-4261-8E58-07D4FD35D10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zh-TW" altLang="en-US"/>
        </a:p>
      </dgm:t>
    </dgm:pt>
    <dgm:pt modelId="{7E65F22E-C84F-48D8-B53C-89FE682248C1}">
      <dgm:prSet phldrT="[文字]"/>
      <dgm:spPr/>
      <dgm:t>
        <a:bodyPr/>
        <a:lstStyle/>
        <a:p>
          <a:r>
            <a:rPr lang="zh-TW" altLang="en-US" dirty="0"/>
            <a:t>高中端推薦優先順序</a:t>
          </a:r>
        </a:p>
      </dgm:t>
    </dgm:pt>
    <dgm:pt modelId="{28C7CD43-FACF-4D65-B0D9-AD7C61142324}" type="parTrans" cxnId="{AA069D77-915E-437E-A3B3-9B171549DD81}">
      <dgm:prSet/>
      <dgm:spPr/>
      <dgm:t>
        <a:bodyPr/>
        <a:lstStyle/>
        <a:p>
          <a:endParaRPr lang="zh-TW" altLang="en-US"/>
        </a:p>
      </dgm:t>
    </dgm:pt>
    <dgm:pt modelId="{8670C9CB-2E55-4370-856F-19DC1412B66B}" type="sibTrans" cxnId="{AA069D77-915E-437E-A3B3-9B171549DD81}">
      <dgm:prSet/>
      <dgm:spPr/>
      <dgm:t>
        <a:bodyPr/>
        <a:lstStyle/>
        <a:p>
          <a:endParaRPr lang="zh-TW" altLang="en-US"/>
        </a:p>
      </dgm:t>
    </dgm:pt>
    <dgm:pt modelId="{BAAEEA77-AFC5-4D5A-9D27-7BC6ED9AE4D5}">
      <dgm:prSet/>
      <dgm:spPr/>
      <dgm:t>
        <a:bodyPr/>
        <a:lstStyle/>
        <a:p>
          <a:r>
            <a:rPr lang="zh-TW" altLang="en-US" b="0" dirty="0">
              <a:effectLst/>
              <a:latin typeface="標楷體" panose="03000509000000000000" pitchFamily="65" charset="-120"/>
              <a:ea typeface="標楷體" panose="03000509000000000000" pitchFamily="65" charset="-120"/>
              <a:cs typeface="Times New Roman" pitchFamily="18" charset="0"/>
            </a:rPr>
            <a:t>推薦學生選填校系志願序</a:t>
          </a:r>
          <a:endParaRPr lang="zh-TW" altLang="en-US" b="0" dirty="0">
            <a:effectLst/>
            <a:latin typeface="標楷體" panose="03000509000000000000" pitchFamily="65" charset="-120"/>
            <a:ea typeface="標楷體" panose="03000509000000000000" pitchFamily="65" charset="-120"/>
          </a:endParaRPr>
        </a:p>
      </dgm:t>
    </dgm:pt>
    <dgm:pt modelId="{AB12A5D8-78FC-445A-8B66-E4CEDDFA4148}" type="parTrans" cxnId="{AB819A22-3877-4876-891E-81C1FAB6854D}">
      <dgm:prSet/>
      <dgm:spPr/>
      <dgm:t>
        <a:bodyPr/>
        <a:lstStyle/>
        <a:p>
          <a:endParaRPr lang="zh-TW" altLang="en-US"/>
        </a:p>
      </dgm:t>
    </dgm:pt>
    <dgm:pt modelId="{9869E548-F0AF-4C0E-9F20-915F081745FB}" type="sibTrans" cxnId="{AB819A22-3877-4876-891E-81C1FAB6854D}">
      <dgm:prSet/>
      <dgm:spPr/>
      <dgm:t>
        <a:bodyPr/>
        <a:lstStyle/>
        <a:p>
          <a:endParaRPr lang="zh-TW" altLang="en-US"/>
        </a:p>
      </dgm:t>
    </dgm:pt>
    <dgm:pt modelId="{E7482366-7632-4B96-BC88-E803EC6D310D}">
      <dgm:prSet phldrT="[文字]"/>
      <dgm:spPr/>
      <dgm:t>
        <a:bodyPr/>
        <a:lstStyle/>
        <a:p>
          <a:r>
            <a:rPr lang="zh-TW" altLang="en-US" b="0" dirty="0">
              <a:effectLst/>
              <a:latin typeface="標楷體" panose="03000509000000000000" pitchFamily="65" charset="-120"/>
              <a:ea typeface="標楷體" panose="03000509000000000000" pitchFamily="65" charset="-120"/>
              <a:cs typeface="Times New Roman" pitchFamily="18" charset="0"/>
            </a:rPr>
            <a:t>大學校系訂定分發比序項目順序</a:t>
          </a:r>
          <a:endParaRPr lang="zh-TW" altLang="en-US" b="0" dirty="0">
            <a:effectLst/>
            <a:latin typeface="標楷體" panose="03000509000000000000" pitchFamily="65" charset="-120"/>
            <a:ea typeface="標楷體" panose="03000509000000000000" pitchFamily="65" charset="-120"/>
          </a:endParaRPr>
        </a:p>
      </dgm:t>
    </dgm:pt>
    <dgm:pt modelId="{13349E6E-DB92-4DBE-BA54-9D863A80F732}" type="parTrans" cxnId="{F8084AD0-9A72-457F-BE34-C0B7B2DCA954}">
      <dgm:prSet/>
      <dgm:spPr/>
      <dgm:t>
        <a:bodyPr/>
        <a:lstStyle/>
        <a:p>
          <a:endParaRPr lang="zh-TW" altLang="en-US"/>
        </a:p>
      </dgm:t>
    </dgm:pt>
    <dgm:pt modelId="{BFE9A254-AA4B-4FD3-BA90-D10A498F2059}" type="sibTrans" cxnId="{F8084AD0-9A72-457F-BE34-C0B7B2DCA954}">
      <dgm:prSet/>
      <dgm:spPr/>
      <dgm:t>
        <a:bodyPr/>
        <a:lstStyle/>
        <a:p>
          <a:endParaRPr lang="zh-TW" altLang="en-US"/>
        </a:p>
      </dgm:t>
    </dgm:pt>
    <dgm:pt modelId="{30A2AF57-65BB-496C-B045-601ACA046E02}" type="pres">
      <dgm:prSet presAssocID="{449EEC9C-2806-4261-8E58-07D4FD35D103}" presName="Name0" presStyleCnt="0">
        <dgm:presLayoutVars>
          <dgm:dir/>
          <dgm:animLvl val="lvl"/>
          <dgm:resizeHandles val="exact"/>
        </dgm:presLayoutVars>
      </dgm:prSet>
      <dgm:spPr/>
    </dgm:pt>
    <dgm:pt modelId="{132D76EA-6562-440E-8681-6544F06AD879}" type="pres">
      <dgm:prSet presAssocID="{7E65F22E-C84F-48D8-B53C-89FE682248C1}" presName="parTxOnly" presStyleLbl="node1" presStyleIdx="0" presStyleCnt="3">
        <dgm:presLayoutVars>
          <dgm:chMax val="0"/>
          <dgm:chPref val="0"/>
          <dgm:bulletEnabled val="1"/>
        </dgm:presLayoutVars>
      </dgm:prSet>
      <dgm:spPr/>
    </dgm:pt>
    <dgm:pt modelId="{3D4C669C-982D-4368-93B1-6BB4FAEAE856}" type="pres">
      <dgm:prSet presAssocID="{8670C9CB-2E55-4370-856F-19DC1412B66B}" presName="parTxOnlySpace" presStyleCnt="0"/>
      <dgm:spPr/>
    </dgm:pt>
    <dgm:pt modelId="{FD26FB9C-B47B-4887-9DE0-40A3D3FD540E}" type="pres">
      <dgm:prSet presAssocID="{BAAEEA77-AFC5-4D5A-9D27-7BC6ED9AE4D5}" presName="parTxOnly" presStyleLbl="node1" presStyleIdx="1" presStyleCnt="3">
        <dgm:presLayoutVars>
          <dgm:chMax val="0"/>
          <dgm:chPref val="0"/>
          <dgm:bulletEnabled val="1"/>
        </dgm:presLayoutVars>
      </dgm:prSet>
      <dgm:spPr/>
    </dgm:pt>
    <dgm:pt modelId="{C6DE3952-DA88-4B42-91BA-CEC86CDE9431}" type="pres">
      <dgm:prSet presAssocID="{9869E548-F0AF-4C0E-9F20-915F081745FB}" presName="parTxOnlySpace" presStyleCnt="0"/>
      <dgm:spPr/>
    </dgm:pt>
    <dgm:pt modelId="{A929BD98-B928-432C-993E-D9422285D996}" type="pres">
      <dgm:prSet presAssocID="{E7482366-7632-4B96-BC88-E803EC6D310D}" presName="parTxOnly" presStyleLbl="node1" presStyleIdx="2" presStyleCnt="3">
        <dgm:presLayoutVars>
          <dgm:chMax val="0"/>
          <dgm:chPref val="0"/>
          <dgm:bulletEnabled val="1"/>
        </dgm:presLayoutVars>
      </dgm:prSet>
      <dgm:spPr/>
    </dgm:pt>
  </dgm:ptLst>
  <dgm:cxnLst>
    <dgm:cxn modelId="{AB819A22-3877-4876-891E-81C1FAB6854D}" srcId="{449EEC9C-2806-4261-8E58-07D4FD35D103}" destId="{BAAEEA77-AFC5-4D5A-9D27-7BC6ED9AE4D5}" srcOrd="1" destOrd="0" parTransId="{AB12A5D8-78FC-445A-8B66-E4CEDDFA4148}" sibTransId="{9869E548-F0AF-4C0E-9F20-915F081745FB}"/>
    <dgm:cxn modelId="{E435BB26-2E1D-48A5-80F0-7A5C4F76D99A}" type="presOf" srcId="{E7482366-7632-4B96-BC88-E803EC6D310D}" destId="{A929BD98-B928-432C-993E-D9422285D996}" srcOrd="0" destOrd="0" presId="urn:microsoft.com/office/officeart/2005/8/layout/chevron1"/>
    <dgm:cxn modelId="{4C0EBF4C-0770-4691-B55F-715BEA1E310C}" type="presOf" srcId="{7E65F22E-C84F-48D8-B53C-89FE682248C1}" destId="{132D76EA-6562-440E-8681-6544F06AD879}" srcOrd="0" destOrd="0" presId="urn:microsoft.com/office/officeart/2005/8/layout/chevron1"/>
    <dgm:cxn modelId="{AA069D77-915E-437E-A3B3-9B171549DD81}" srcId="{449EEC9C-2806-4261-8E58-07D4FD35D103}" destId="{7E65F22E-C84F-48D8-B53C-89FE682248C1}" srcOrd="0" destOrd="0" parTransId="{28C7CD43-FACF-4D65-B0D9-AD7C61142324}" sibTransId="{8670C9CB-2E55-4370-856F-19DC1412B66B}"/>
    <dgm:cxn modelId="{CC19AF7C-4E15-4881-9C07-DA9F838388CB}" type="presOf" srcId="{449EEC9C-2806-4261-8E58-07D4FD35D103}" destId="{30A2AF57-65BB-496C-B045-601ACA046E02}" srcOrd="0" destOrd="0" presId="urn:microsoft.com/office/officeart/2005/8/layout/chevron1"/>
    <dgm:cxn modelId="{F8084AD0-9A72-457F-BE34-C0B7B2DCA954}" srcId="{449EEC9C-2806-4261-8E58-07D4FD35D103}" destId="{E7482366-7632-4B96-BC88-E803EC6D310D}" srcOrd="2" destOrd="0" parTransId="{13349E6E-DB92-4DBE-BA54-9D863A80F732}" sibTransId="{BFE9A254-AA4B-4FD3-BA90-D10A498F2059}"/>
    <dgm:cxn modelId="{FB367FD4-8472-4926-8B2F-162E6241FB12}" type="presOf" srcId="{BAAEEA77-AFC5-4D5A-9D27-7BC6ED9AE4D5}" destId="{FD26FB9C-B47B-4887-9DE0-40A3D3FD540E}" srcOrd="0" destOrd="0" presId="urn:microsoft.com/office/officeart/2005/8/layout/chevron1"/>
    <dgm:cxn modelId="{4794B4C7-6468-4BD3-B69B-3900BA28DD86}" type="presParOf" srcId="{30A2AF57-65BB-496C-B045-601ACA046E02}" destId="{132D76EA-6562-440E-8681-6544F06AD879}" srcOrd="0" destOrd="0" presId="urn:microsoft.com/office/officeart/2005/8/layout/chevron1"/>
    <dgm:cxn modelId="{48CF2738-487C-4492-8D94-C949A5B55BE2}" type="presParOf" srcId="{30A2AF57-65BB-496C-B045-601ACA046E02}" destId="{3D4C669C-982D-4368-93B1-6BB4FAEAE856}" srcOrd="1" destOrd="0" presId="urn:microsoft.com/office/officeart/2005/8/layout/chevron1"/>
    <dgm:cxn modelId="{F39C67E6-5EAE-4F0A-A104-A418448D1661}" type="presParOf" srcId="{30A2AF57-65BB-496C-B045-601ACA046E02}" destId="{FD26FB9C-B47B-4887-9DE0-40A3D3FD540E}" srcOrd="2" destOrd="0" presId="urn:microsoft.com/office/officeart/2005/8/layout/chevron1"/>
    <dgm:cxn modelId="{6EDF5F1A-145B-4EDA-BEE2-D3515E815D31}" type="presParOf" srcId="{30A2AF57-65BB-496C-B045-601ACA046E02}" destId="{C6DE3952-DA88-4B42-91BA-CEC86CDE9431}" srcOrd="3" destOrd="0" presId="urn:microsoft.com/office/officeart/2005/8/layout/chevron1"/>
    <dgm:cxn modelId="{9AB8804D-0A33-473B-92F9-405E4F666ADF}" type="presParOf" srcId="{30A2AF57-65BB-496C-B045-601ACA046E02}" destId="{A929BD98-B928-432C-993E-D9422285D996}"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9EEC9C-2806-4261-8E58-07D4FD35D10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zh-TW" altLang="en-US"/>
        </a:p>
      </dgm:t>
    </dgm:pt>
    <dgm:pt modelId="{9FA0309E-A85F-420D-8BC3-9875AA8EF690}">
      <dgm:prSet/>
      <dgm:spPr/>
      <dgm:t>
        <a:bodyPr/>
        <a:lstStyle/>
        <a:p>
          <a:r>
            <a:rPr lang="zh-TW" altLang="en-US" b="0" dirty="0">
              <a:effectLst/>
              <a:latin typeface="標楷體" panose="03000509000000000000" pitchFamily="65" charset="-120"/>
              <a:ea typeface="標楷體" panose="03000509000000000000" pitchFamily="65" charset="-120"/>
              <a:cs typeface="Times New Roman" pitchFamily="18" charset="0"/>
            </a:rPr>
            <a:t>推薦學生選填校系志願序</a:t>
          </a:r>
          <a:endParaRPr lang="zh-TW" altLang="en-US" b="0" dirty="0">
            <a:effectLst/>
            <a:latin typeface="標楷體" panose="03000509000000000000" pitchFamily="65" charset="-120"/>
            <a:ea typeface="標楷體" panose="03000509000000000000" pitchFamily="65" charset="-120"/>
          </a:endParaRPr>
        </a:p>
      </dgm:t>
    </dgm:pt>
    <dgm:pt modelId="{FE11F0C8-ADAC-484F-910A-CEEECCDC9441}" type="parTrans" cxnId="{C349757E-FE8F-495B-A4DF-2DD840905816}">
      <dgm:prSet/>
      <dgm:spPr/>
      <dgm:t>
        <a:bodyPr/>
        <a:lstStyle/>
        <a:p>
          <a:endParaRPr lang="zh-TW" altLang="en-US">
            <a:latin typeface="標楷體" panose="03000509000000000000" pitchFamily="65" charset="-120"/>
            <a:ea typeface="標楷體" panose="03000509000000000000" pitchFamily="65" charset="-120"/>
          </a:endParaRPr>
        </a:p>
      </dgm:t>
    </dgm:pt>
    <dgm:pt modelId="{0DDE1905-DD55-4372-AEC4-C490CC866B84}" type="sibTrans" cxnId="{C349757E-FE8F-495B-A4DF-2DD840905816}">
      <dgm:prSet/>
      <dgm:spPr/>
      <dgm:t>
        <a:bodyPr/>
        <a:lstStyle/>
        <a:p>
          <a:endParaRPr lang="zh-TW" altLang="en-US">
            <a:latin typeface="標楷體" panose="03000509000000000000" pitchFamily="65" charset="-120"/>
            <a:ea typeface="標楷體" panose="03000509000000000000" pitchFamily="65" charset="-120"/>
          </a:endParaRPr>
        </a:p>
      </dgm:t>
    </dgm:pt>
    <dgm:pt modelId="{E7482366-7632-4B96-BC88-E803EC6D310D}">
      <dgm:prSet phldrT="[文字]"/>
      <dgm:spPr/>
      <dgm:t>
        <a:bodyPr/>
        <a:lstStyle/>
        <a:p>
          <a:r>
            <a:rPr lang="zh-TW" altLang="en-US" b="0" dirty="0">
              <a:effectLst/>
              <a:latin typeface="標楷體" panose="03000509000000000000" pitchFamily="65" charset="-120"/>
              <a:ea typeface="標楷體" panose="03000509000000000000" pitchFamily="65" charset="-120"/>
              <a:cs typeface="Times New Roman" pitchFamily="18" charset="0"/>
            </a:rPr>
            <a:t>大學校系訂定分發比序項目順序</a:t>
          </a:r>
          <a:endParaRPr lang="zh-TW" altLang="en-US" b="0" dirty="0">
            <a:effectLst/>
            <a:latin typeface="標楷體" panose="03000509000000000000" pitchFamily="65" charset="-120"/>
            <a:ea typeface="標楷體" panose="03000509000000000000" pitchFamily="65" charset="-120"/>
          </a:endParaRPr>
        </a:p>
      </dgm:t>
    </dgm:pt>
    <dgm:pt modelId="{BFE9A254-AA4B-4FD3-BA90-D10A498F2059}" type="sibTrans" cxnId="{F8084AD0-9A72-457F-BE34-C0B7B2DCA954}">
      <dgm:prSet/>
      <dgm:spPr/>
      <dgm:t>
        <a:bodyPr/>
        <a:lstStyle/>
        <a:p>
          <a:endParaRPr lang="zh-TW" altLang="en-US">
            <a:latin typeface="標楷體" panose="03000509000000000000" pitchFamily="65" charset="-120"/>
            <a:ea typeface="標楷體" panose="03000509000000000000" pitchFamily="65" charset="-120"/>
          </a:endParaRPr>
        </a:p>
      </dgm:t>
    </dgm:pt>
    <dgm:pt modelId="{13349E6E-DB92-4DBE-BA54-9D863A80F732}" type="parTrans" cxnId="{F8084AD0-9A72-457F-BE34-C0B7B2DCA954}">
      <dgm:prSet/>
      <dgm:spPr/>
      <dgm:t>
        <a:bodyPr/>
        <a:lstStyle/>
        <a:p>
          <a:endParaRPr lang="zh-TW" altLang="en-US">
            <a:latin typeface="標楷體" panose="03000509000000000000" pitchFamily="65" charset="-120"/>
            <a:ea typeface="標楷體" panose="03000509000000000000" pitchFamily="65" charset="-120"/>
          </a:endParaRPr>
        </a:p>
      </dgm:t>
    </dgm:pt>
    <dgm:pt modelId="{30A2AF57-65BB-496C-B045-601ACA046E02}" type="pres">
      <dgm:prSet presAssocID="{449EEC9C-2806-4261-8E58-07D4FD35D103}" presName="Name0" presStyleCnt="0">
        <dgm:presLayoutVars>
          <dgm:dir/>
          <dgm:animLvl val="lvl"/>
          <dgm:resizeHandles val="exact"/>
        </dgm:presLayoutVars>
      </dgm:prSet>
      <dgm:spPr/>
    </dgm:pt>
    <dgm:pt modelId="{623D333E-5686-4AFD-8BED-683912D6E78B}" type="pres">
      <dgm:prSet presAssocID="{9FA0309E-A85F-420D-8BC3-9875AA8EF690}" presName="parTxOnly" presStyleLbl="node1" presStyleIdx="0" presStyleCnt="2">
        <dgm:presLayoutVars>
          <dgm:chMax val="0"/>
          <dgm:chPref val="0"/>
          <dgm:bulletEnabled val="1"/>
        </dgm:presLayoutVars>
      </dgm:prSet>
      <dgm:spPr/>
    </dgm:pt>
    <dgm:pt modelId="{A5E1FDBD-F65E-426E-8E32-7A0F3123D9D2}" type="pres">
      <dgm:prSet presAssocID="{0DDE1905-DD55-4372-AEC4-C490CC866B84}" presName="parTxOnlySpace" presStyleCnt="0"/>
      <dgm:spPr/>
    </dgm:pt>
    <dgm:pt modelId="{A929BD98-B928-432C-993E-D9422285D996}" type="pres">
      <dgm:prSet presAssocID="{E7482366-7632-4B96-BC88-E803EC6D310D}" presName="parTxOnly" presStyleLbl="node1" presStyleIdx="1" presStyleCnt="2" custLinFactNeighborY="-1238">
        <dgm:presLayoutVars>
          <dgm:chMax val="0"/>
          <dgm:chPref val="0"/>
          <dgm:bulletEnabled val="1"/>
        </dgm:presLayoutVars>
      </dgm:prSet>
      <dgm:spPr/>
    </dgm:pt>
  </dgm:ptLst>
  <dgm:cxnLst>
    <dgm:cxn modelId="{E435BB26-2E1D-48A5-80F0-7A5C4F76D99A}" type="presOf" srcId="{E7482366-7632-4B96-BC88-E803EC6D310D}" destId="{A929BD98-B928-432C-993E-D9422285D996}" srcOrd="0" destOrd="0" presId="urn:microsoft.com/office/officeart/2005/8/layout/chevron1"/>
    <dgm:cxn modelId="{222F7E68-CEA9-4F62-93EA-336FA62416A9}" type="presOf" srcId="{9FA0309E-A85F-420D-8BC3-9875AA8EF690}" destId="{623D333E-5686-4AFD-8BED-683912D6E78B}" srcOrd="0" destOrd="0" presId="urn:microsoft.com/office/officeart/2005/8/layout/chevron1"/>
    <dgm:cxn modelId="{CC19AF7C-4E15-4881-9C07-DA9F838388CB}" type="presOf" srcId="{449EEC9C-2806-4261-8E58-07D4FD35D103}" destId="{30A2AF57-65BB-496C-B045-601ACA046E02}" srcOrd="0" destOrd="0" presId="urn:microsoft.com/office/officeart/2005/8/layout/chevron1"/>
    <dgm:cxn modelId="{C349757E-FE8F-495B-A4DF-2DD840905816}" srcId="{449EEC9C-2806-4261-8E58-07D4FD35D103}" destId="{9FA0309E-A85F-420D-8BC3-9875AA8EF690}" srcOrd="0" destOrd="0" parTransId="{FE11F0C8-ADAC-484F-910A-CEEECCDC9441}" sibTransId="{0DDE1905-DD55-4372-AEC4-C490CC866B84}"/>
    <dgm:cxn modelId="{F8084AD0-9A72-457F-BE34-C0B7B2DCA954}" srcId="{449EEC9C-2806-4261-8E58-07D4FD35D103}" destId="{E7482366-7632-4B96-BC88-E803EC6D310D}" srcOrd="1" destOrd="0" parTransId="{13349E6E-DB92-4DBE-BA54-9D863A80F732}" sibTransId="{BFE9A254-AA4B-4FD3-BA90-D10A498F2059}"/>
    <dgm:cxn modelId="{AA2CBCB4-E735-45AC-968A-1325DB670211}" type="presParOf" srcId="{30A2AF57-65BB-496C-B045-601ACA046E02}" destId="{623D333E-5686-4AFD-8BED-683912D6E78B}" srcOrd="0" destOrd="0" presId="urn:microsoft.com/office/officeart/2005/8/layout/chevron1"/>
    <dgm:cxn modelId="{61D646D9-4707-47BB-885B-5A5DD6A2D908}" type="presParOf" srcId="{30A2AF57-65BB-496C-B045-601ACA046E02}" destId="{A5E1FDBD-F65E-426E-8E32-7A0F3123D9D2}" srcOrd="1" destOrd="0" presId="urn:microsoft.com/office/officeart/2005/8/layout/chevron1"/>
    <dgm:cxn modelId="{9AB8804D-0A33-473B-92F9-405E4F666ADF}" type="presParOf" srcId="{30A2AF57-65BB-496C-B045-601ACA046E02}" destId="{A929BD98-B928-432C-993E-D9422285D996}" srcOrd="2"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B91084-4172-4DBD-BC4C-98C9F0FE791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7057C104-6164-49CE-BFB0-B236F95A6AE7}">
      <dgm:prSet phldrT="[文字]" custT="1"/>
      <dgm:spPr/>
      <dgm:t>
        <a:bodyPr/>
        <a:lstStyle/>
        <a:p>
          <a:r>
            <a:rPr lang="zh-TW" altLang="en-US" sz="2400" dirty="0"/>
            <a:t>第一階段</a:t>
          </a:r>
        </a:p>
      </dgm:t>
    </dgm:pt>
    <dgm:pt modelId="{065D170D-BB12-470E-BD45-68A967928960}" type="parTrans" cxnId="{A5CC53F7-0F53-40DC-96F0-1BA33C61DA95}">
      <dgm:prSet/>
      <dgm:spPr/>
      <dgm:t>
        <a:bodyPr/>
        <a:lstStyle/>
        <a:p>
          <a:endParaRPr lang="zh-TW" altLang="en-US" sz="1800"/>
        </a:p>
      </dgm:t>
    </dgm:pt>
    <dgm:pt modelId="{5F67EEB2-BD1F-4EA8-92D3-827D1130E712}" type="sibTrans" cxnId="{A5CC53F7-0F53-40DC-96F0-1BA33C61DA95}">
      <dgm:prSet/>
      <dgm:spPr/>
      <dgm:t>
        <a:bodyPr/>
        <a:lstStyle/>
        <a:p>
          <a:endParaRPr lang="zh-TW" altLang="en-US" sz="1800"/>
        </a:p>
      </dgm:t>
    </dgm:pt>
    <dgm:pt modelId="{3AFB1196-8549-4076-9C2E-AD108225C8CA}">
      <dgm:prSet phldrT="[文字]" custT="1"/>
      <dgm:spPr/>
      <dgm:t>
        <a:bodyPr/>
        <a:lstStyle/>
        <a:p>
          <a:r>
            <a:rPr lang="zh-TW" altLang="en-US" sz="3200" dirty="0"/>
            <a:t>依學科能力測驗成績進行檢定及篩選</a:t>
          </a:r>
          <a:r>
            <a:rPr lang="en-US" altLang="zh-TW" sz="3200" b="1" dirty="0">
              <a:solidFill>
                <a:srgbClr val="FF0000"/>
              </a:solidFill>
            </a:rPr>
            <a:t>(</a:t>
          </a:r>
          <a:r>
            <a:rPr lang="zh-TW" altLang="en-US" sz="3200" b="1" dirty="0">
              <a:solidFill>
                <a:srgbClr val="FF0000"/>
              </a:solidFill>
            </a:rPr>
            <a:t>最多</a:t>
          </a:r>
          <a:r>
            <a:rPr lang="en-US" altLang="zh-TW" sz="3200" b="1" dirty="0">
              <a:solidFill>
                <a:srgbClr val="FF0000"/>
              </a:solidFill>
            </a:rPr>
            <a:t>4</a:t>
          </a:r>
          <a:r>
            <a:rPr lang="zh-TW" altLang="en-US" sz="3200" b="1" dirty="0">
              <a:solidFill>
                <a:srgbClr val="FF0000"/>
              </a:solidFill>
            </a:rPr>
            <a:t>科</a:t>
          </a:r>
          <a:r>
            <a:rPr lang="en-US" altLang="zh-TW" sz="3200" b="1" dirty="0">
              <a:solidFill>
                <a:srgbClr val="FF0000"/>
              </a:solidFill>
            </a:rPr>
            <a:t>)</a:t>
          </a:r>
          <a:endParaRPr lang="zh-TW" altLang="en-US" sz="3200" b="1" dirty="0">
            <a:solidFill>
              <a:srgbClr val="FF0000"/>
            </a:solidFill>
          </a:endParaRPr>
        </a:p>
      </dgm:t>
    </dgm:pt>
    <dgm:pt modelId="{FF6DC4F7-08AA-42B4-810A-2CE5EED880E9}" type="parTrans" cxnId="{5170B479-C8CC-41DE-9CC5-08DC39AF6B20}">
      <dgm:prSet/>
      <dgm:spPr/>
      <dgm:t>
        <a:bodyPr/>
        <a:lstStyle/>
        <a:p>
          <a:endParaRPr lang="zh-TW" altLang="en-US" sz="1800"/>
        </a:p>
      </dgm:t>
    </dgm:pt>
    <dgm:pt modelId="{82D0473E-FA0C-4697-876D-FFE8A5B5F330}" type="sibTrans" cxnId="{5170B479-C8CC-41DE-9CC5-08DC39AF6B20}">
      <dgm:prSet/>
      <dgm:spPr/>
      <dgm:t>
        <a:bodyPr/>
        <a:lstStyle/>
        <a:p>
          <a:endParaRPr lang="zh-TW" altLang="en-US" sz="1800"/>
        </a:p>
      </dgm:t>
    </dgm:pt>
    <dgm:pt modelId="{07D8720F-5240-405D-869F-F163839BCE86}">
      <dgm:prSet phldrT="[文字]" custT="1"/>
      <dgm:spPr/>
      <dgm:t>
        <a:bodyPr/>
        <a:lstStyle/>
        <a:p>
          <a:r>
            <a:rPr lang="zh-TW" altLang="en-US" sz="2400" dirty="0"/>
            <a:t>第二階段</a:t>
          </a:r>
        </a:p>
      </dgm:t>
    </dgm:pt>
    <dgm:pt modelId="{5A891802-D9AE-407B-8EB2-92DC4A6E71E9}" type="parTrans" cxnId="{8CF98C5C-67A7-4D61-9E47-D900046C2089}">
      <dgm:prSet/>
      <dgm:spPr/>
      <dgm:t>
        <a:bodyPr/>
        <a:lstStyle/>
        <a:p>
          <a:endParaRPr lang="zh-TW" altLang="en-US" sz="1800"/>
        </a:p>
      </dgm:t>
    </dgm:pt>
    <dgm:pt modelId="{3F716AB1-DEBB-4DF4-AFF0-E423207B3538}" type="sibTrans" cxnId="{8CF98C5C-67A7-4D61-9E47-D900046C2089}">
      <dgm:prSet/>
      <dgm:spPr/>
      <dgm:t>
        <a:bodyPr/>
        <a:lstStyle/>
        <a:p>
          <a:endParaRPr lang="zh-TW" altLang="en-US" sz="1800"/>
        </a:p>
      </dgm:t>
    </dgm:pt>
    <dgm:pt modelId="{2706E327-D8BD-461F-8A38-28A552FFC2FA}">
      <dgm:prSet phldrT="[文字]" custT="1"/>
      <dgm:spPr/>
      <dgm:t>
        <a:bodyPr/>
        <a:lstStyle/>
        <a:p>
          <a:r>
            <a:rPr lang="zh-TW" altLang="en-US" sz="3200" kern="1200" dirty="0"/>
            <a:t>備審資料審查、口試、筆試、小論文及實作等</a:t>
          </a:r>
          <a:r>
            <a:rPr lang="en-US" altLang="zh-TW" sz="2400" b="1" kern="1200" dirty="0">
              <a:solidFill>
                <a:srgbClr val="FF0000"/>
              </a:solidFill>
              <a:latin typeface="Gill Sans MT"/>
              <a:ea typeface="微軟正黑體"/>
              <a:cs typeface="+mn-cs"/>
            </a:rPr>
            <a:t>(</a:t>
          </a:r>
          <a:r>
            <a:rPr lang="zh-TW" altLang="en-US" sz="2400" b="1" kern="1200" dirty="0">
              <a:solidFill>
                <a:srgbClr val="FF0000"/>
              </a:solidFill>
            </a:rPr>
            <a:t>各校不同</a:t>
          </a:r>
          <a:r>
            <a:rPr lang="en-US" altLang="zh-TW" sz="2400" b="1" kern="1200" dirty="0">
              <a:solidFill>
                <a:srgbClr val="FF0000"/>
              </a:solidFill>
            </a:rPr>
            <a:t>)</a:t>
          </a:r>
          <a:endParaRPr lang="zh-TW" altLang="en-US" sz="3200" b="1" kern="1200" dirty="0">
            <a:solidFill>
              <a:srgbClr val="FF0000"/>
            </a:solidFill>
          </a:endParaRPr>
        </a:p>
      </dgm:t>
    </dgm:pt>
    <dgm:pt modelId="{059C0064-612E-4C58-BBE9-EDED36AF5710}" type="parTrans" cxnId="{9EF84560-40EB-4753-928C-E464F4DCDE5A}">
      <dgm:prSet/>
      <dgm:spPr/>
      <dgm:t>
        <a:bodyPr/>
        <a:lstStyle/>
        <a:p>
          <a:endParaRPr lang="zh-TW" altLang="en-US" sz="1800"/>
        </a:p>
      </dgm:t>
    </dgm:pt>
    <dgm:pt modelId="{419A6E73-0EC7-472C-A98A-1BB73C58C5E0}" type="sibTrans" cxnId="{9EF84560-40EB-4753-928C-E464F4DCDE5A}">
      <dgm:prSet/>
      <dgm:spPr/>
      <dgm:t>
        <a:bodyPr/>
        <a:lstStyle/>
        <a:p>
          <a:endParaRPr lang="zh-TW" altLang="en-US" sz="1800"/>
        </a:p>
      </dgm:t>
    </dgm:pt>
    <dgm:pt modelId="{63C29FDC-B5FF-4D63-8B96-232853B534CE}">
      <dgm:prSet phldrT="[文字]" custT="1"/>
      <dgm:spPr/>
      <dgm:t>
        <a:bodyPr/>
        <a:lstStyle/>
        <a:p>
          <a:r>
            <a:rPr lang="zh-TW" altLang="en-US" sz="3200" kern="1200" dirty="0"/>
            <a:t>備審資料</a:t>
          </a:r>
          <a:r>
            <a:rPr lang="en-US" altLang="zh-TW" sz="3200" kern="1200" dirty="0"/>
            <a:t>:</a:t>
          </a:r>
          <a:r>
            <a:rPr lang="zh-TW" altLang="en-US" sz="3200" kern="1200" dirty="0"/>
            <a:t> 自傳、讀書計畫、申請動機、活動經驗、特殊競賽表現、幹部證明、社團參與</a:t>
          </a:r>
          <a:r>
            <a:rPr lang="en-US" altLang="zh-TW" sz="3200" b="1" kern="1200" dirty="0">
              <a:solidFill>
                <a:srgbClr val="FF0000"/>
              </a:solidFill>
              <a:latin typeface="Gill Sans MT"/>
              <a:ea typeface="微軟正黑體"/>
              <a:cs typeface="+mn-cs"/>
            </a:rPr>
            <a:t>(</a:t>
          </a:r>
          <a:r>
            <a:rPr lang="zh-TW" altLang="en-US" sz="3200" b="1" kern="1200" dirty="0">
              <a:solidFill>
                <a:srgbClr val="FF0000"/>
              </a:solidFill>
              <a:latin typeface="Gill Sans MT"/>
              <a:ea typeface="微軟正黑體"/>
              <a:cs typeface="+mn-cs"/>
            </a:rPr>
            <a:t>高一、二累積的</a:t>
          </a:r>
          <a:r>
            <a:rPr lang="en-US" altLang="zh-TW" sz="3200" b="1" kern="1200" dirty="0">
              <a:solidFill>
                <a:srgbClr val="FF0000"/>
              </a:solidFill>
              <a:latin typeface="Gill Sans MT"/>
              <a:ea typeface="微軟正黑體"/>
              <a:cs typeface="+mn-cs"/>
            </a:rPr>
            <a:t>)</a:t>
          </a:r>
          <a:endParaRPr lang="zh-TW" altLang="en-US" sz="3200" b="1" kern="1200" dirty="0">
            <a:solidFill>
              <a:srgbClr val="FF0000"/>
            </a:solidFill>
            <a:latin typeface="Gill Sans MT"/>
            <a:ea typeface="微軟正黑體"/>
            <a:cs typeface="+mn-cs"/>
          </a:endParaRPr>
        </a:p>
      </dgm:t>
    </dgm:pt>
    <dgm:pt modelId="{48E02232-BE92-40A3-85A7-AF20E5E7E8FC}" type="parTrans" cxnId="{1FEDB5DF-B5A2-4B30-BFA4-E3EEB70882BA}">
      <dgm:prSet/>
      <dgm:spPr/>
      <dgm:t>
        <a:bodyPr/>
        <a:lstStyle/>
        <a:p>
          <a:endParaRPr lang="zh-TW" altLang="en-US" sz="1800"/>
        </a:p>
      </dgm:t>
    </dgm:pt>
    <dgm:pt modelId="{FED3E30C-00AD-4A8B-84CD-1B219EFD2558}" type="sibTrans" cxnId="{1FEDB5DF-B5A2-4B30-BFA4-E3EEB70882BA}">
      <dgm:prSet/>
      <dgm:spPr/>
      <dgm:t>
        <a:bodyPr/>
        <a:lstStyle/>
        <a:p>
          <a:endParaRPr lang="zh-TW" altLang="en-US" sz="1800"/>
        </a:p>
      </dgm:t>
    </dgm:pt>
    <dgm:pt modelId="{401E8DAD-61F1-486B-8A64-AEE72D50DAD7}" type="pres">
      <dgm:prSet presAssocID="{1EB91084-4172-4DBD-BC4C-98C9F0FE7919}" presName="linearFlow" presStyleCnt="0">
        <dgm:presLayoutVars>
          <dgm:dir/>
          <dgm:animLvl val="lvl"/>
          <dgm:resizeHandles val="exact"/>
        </dgm:presLayoutVars>
      </dgm:prSet>
      <dgm:spPr/>
    </dgm:pt>
    <dgm:pt modelId="{74C76BE6-9856-4073-9B76-210A0D87B603}" type="pres">
      <dgm:prSet presAssocID="{7057C104-6164-49CE-BFB0-B236F95A6AE7}" presName="composite" presStyleCnt="0"/>
      <dgm:spPr/>
    </dgm:pt>
    <dgm:pt modelId="{CE7EF2E0-FBFD-4D03-A676-CB199C324DE8}" type="pres">
      <dgm:prSet presAssocID="{7057C104-6164-49CE-BFB0-B236F95A6AE7}" presName="parentText" presStyleLbl="alignNode1" presStyleIdx="0" presStyleCnt="2">
        <dgm:presLayoutVars>
          <dgm:chMax val="1"/>
          <dgm:bulletEnabled val="1"/>
        </dgm:presLayoutVars>
      </dgm:prSet>
      <dgm:spPr/>
    </dgm:pt>
    <dgm:pt modelId="{F2141B70-975D-4D58-95E0-776192109E92}" type="pres">
      <dgm:prSet presAssocID="{7057C104-6164-49CE-BFB0-B236F95A6AE7}" presName="descendantText" presStyleLbl="alignAcc1" presStyleIdx="0" presStyleCnt="2">
        <dgm:presLayoutVars>
          <dgm:bulletEnabled val="1"/>
        </dgm:presLayoutVars>
      </dgm:prSet>
      <dgm:spPr/>
    </dgm:pt>
    <dgm:pt modelId="{8AE370D0-D643-46FE-9B4C-161253286F0C}" type="pres">
      <dgm:prSet presAssocID="{5F67EEB2-BD1F-4EA8-92D3-827D1130E712}" presName="sp" presStyleCnt="0"/>
      <dgm:spPr/>
    </dgm:pt>
    <dgm:pt modelId="{18B0F70C-9A7F-4BD9-9E9B-AB11FEACFCA5}" type="pres">
      <dgm:prSet presAssocID="{07D8720F-5240-405D-869F-F163839BCE86}" presName="composite" presStyleCnt="0"/>
      <dgm:spPr/>
    </dgm:pt>
    <dgm:pt modelId="{D5021B8D-DBC9-45DE-AFCF-C4210566B741}" type="pres">
      <dgm:prSet presAssocID="{07D8720F-5240-405D-869F-F163839BCE86}" presName="parentText" presStyleLbl="alignNode1" presStyleIdx="1" presStyleCnt="2" custLinFactNeighborY="-22360">
        <dgm:presLayoutVars>
          <dgm:chMax val="1"/>
          <dgm:bulletEnabled val="1"/>
        </dgm:presLayoutVars>
      </dgm:prSet>
      <dgm:spPr/>
    </dgm:pt>
    <dgm:pt modelId="{72994DFA-B43D-4A31-84C5-084A99050D12}" type="pres">
      <dgm:prSet presAssocID="{07D8720F-5240-405D-869F-F163839BCE86}" presName="descendantText" presStyleLbl="alignAcc1" presStyleIdx="1" presStyleCnt="2" custScaleY="189907" custLinFactNeighborY="-34391">
        <dgm:presLayoutVars>
          <dgm:bulletEnabled val="1"/>
        </dgm:presLayoutVars>
      </dgm:prSet>
      <dgm:spPr/>
    </dgm:pt>
  </dgm:ptLst>
  <dgm:cxnLst>
    <dgm:cxn modelId="{ABD6982B-5AAD-4D23-9E20-AF81756B7E5A}" type="presOf" srcId="{7057C104-6164-49CE-BFB0-B236F95A6AE7}" destId="{CE7EF2E0-FBFD-4D03-A676-CB199C324DE8}" srcOrd="0" destOrd="0" presId="urn:microsoft.com/office/officeart/2005/8/layout/chevron2"/>
    <dgm:cxn modelId="{8CF98C5C-67A7-4D61-9E47-D900046C2089}" srcId="{1EB91084-4172-4DBD-BC4C-98C9F0FE7919}" destId="{07D8720F-5240-405D-869F-F163839BCE86}" srcOrd="1" destOrd="0" parTransId="{5A891802-D9AE-407B-8EB2-92DC4A6E71E9}" sibTransId="{3F716AB1-DEBB-4DF4-AFF0-E423207B3538}"/>
    <dgm:cxn modelId="{A222755E-4372-4700-87B8-63F744CA79BC}" type="presOf" srcId="{07D8720F-5240-405D-869F-F163839BCE86}" destId="{D5021B8D-DBC9-45DE-AFCF-C4210566B741}" srcOrd="0" destOrd="0" presId="urn:microsoft.com/office/officeart/2005/8/layout/chevron2"/>
    <dgm:cxn modelId="{9EF84560-40EB-4753-928C-E464F4DCDE5A}" srcId="{07D8720F-5240-405D-869F-F163839BCE86}" destId="{2706E327-D8BD-461F-8A38-28A552FFC2FA}" srcOrd="0" destOrd="0" parTransId="{059C0064-612E-4C58-BBE9-EDED36AF5710}" sibTransId="{419A6E73-0EC7-472C-A98A-1BB73C58C5E0}"/>
    <dgm:cxn modelId="{41058D52-C449-4F12-95A9-9741414FCA61}" type="presOf" srcId="{2706E327-D8BD-461F-8A38-28A552FFC2FA}" destId="{72994DFA-B43D-4A31-84C5-084A99050D12}" srcOrd="0" destOrd="0" presId="urn:microsoft.com/office/officeart/2005/8/layout/chevron2"/>
    <dgm:cxn modelId="{5170B479-C8CC-41DE-9CC5-08DC39AF6B20}" srcId="{7057C104-6164-49CE-BFB0-B236F95A6AE7}" destId="{3AFB1196-8549-4076-9C2E-AD108225C8CA}" srcOrd="0" destOrd="0" parTransId="{FF6DC4F7-08AA-42B4-810A-2CE5EED880E9}" sibTransId="{82D0473E-FA0C-4697-876D-FFE8A5B5F330}"/>
    <dgm:cxn modelId="{5E0185A5-B8A2-4A0C-8D86-1B14A1475CF4}" type="presOf" srcId="{3AFB1196-8549-4076-9C2E-AD108225C8CA}" destId="{F2141B70-975D-4D58-95E0-776192109E92}" srcOrd="0" destOrd="0" presId="urn:microsoft.com/office/officeart/2005/8/layout/chevron2"/>
    <dgm:cxn modelId="{3E8581C5-504C-4355-BBA0-020438FB89C6}" type="presOf" srcId="{1EB91084-4172-4DBD-BC4C-98C9F0FE7919}" destId="{401E8DAD-61F1-486B-8A64-AEE72D50DAD7}" srcOrd="0" destOrd="0" presId="urn:microsoft.com/office/officeart/2005/8/layout/chevron2"/>
    <dgm:cxn modelId="{1FEDB5DF-B5A2-4B30-BFA4-E3EEB70882BA}" srcId="{07D8720F-5240-405D-869F-F163839BCE86}" destId="{63C29FDC-B5FF-4D63-8B96-232853B534CE}" srcOrd="1" destOrd="0" parTransId="{48E02232-BE92-40A3-85A7-AF20E5E7E8FC}" sibTransId="{FED3E30C-00AD-4A8B-84CD-1B219EFD2558}"/>
    <dgm:cxn modelId="{41D698E0-868F-44A2-8B31-A50DCFE89AE8}" type="presOf" srcId="{63C29FDC-B5FF-4D63-8B96-232853B534CE}" destId="{72994DFA-B43D-4A31-84C5-084A99050D12}" srcOrd="0" destOrd="1" presId="urn:microsoft.com/office/officeart/2005/8/layout/chevron2"/>
    <dgm:cxn modelId="{A5CC53F7-0F53-40DC-96F0-1BA33C61DA95}" srcId="{1EB91084-4172-4DBD-BC4C-98C9F0FE7919}" destId="{7057C104-6164-49CE-BFB0-B236F95A6AE7}" srcOrd="0" destOrd="0" parTransId="{065D170D-BB12-470E-BD45-68A967928960}" sibTransId="{5F67EEB2-BD1F-4EA8-92D3-827D1130E712}"/>
    <dgm:cxn modelId="{2D2A3B68-B5EB-4A7D-9115-8F770E4FA1DA}" type="presParOf" srcId="{401E8DAD-61F1-486B-8A64-AEE72D50DAD7}" destId="{74C76BE6-9856-4073-9B76-210A0D87B603}" srcOrd="0" destOrd="0" presId="urn:microsoft.com/office/officeart/2005/8/layout/chevron2"/>
    <dgm:cxn modelId="{6B80EC76-EF41-4E1F-A4E8-0A8642B9FE8D}" type="presParOf" srcId="{74C76BE6-9856-4073-9B76-210A0D87B603}" destId="{CE7EF2E0-FBFD-4D03-A676-CB199C324DE8}" srcOrd="0" destOrd="0" presId="urn:microsoft.com/office/officeart/2005/8/layout/chevron2"/>
    <dgm:cxn modelId="{833E7C87-C14B-4DA1-A4F8-C04988F79460}" type="presParOf" srcId="{74C76BE6-9856-4073-9B76-210A0D87B603}" destId="{F2141B70-975D-4D58-95E0-776192109E92}" srcOrd="1" destOrd="0" presId="urn:microsoft.com/office/officeart/2005/8/layout/chevron2"/>
    <dgm:cxn modelId="{6DF93651-15EE-46B8-9BF8-56725EB3DF9E}" type="presParOf" srcId="{401E8DAD-61F1-486B-8A64-AEE72D50DAD7}" destId="{8AE370D0-D643-46FE-9B4C-161253286F0C}" srcOrd="1" destOrd="0" presId="urn:microsoft.com/office/officeart/2005/8/layout/chevron2"/>
    <dgm:cxn modelId="{4C5869D6-4606-4444-9E3D-78F49FD16DE4}" type="presParOf" srcId="{401E8DAD-61F1-486B-8A64-AEE72D50DAD7}" destId="{18B0F70C-9A7F-4BD9-9E9B-AB11FEACFCA5}" srcOrd="2" destOrd="0" presId="urn:microsoft.com/office/officeart/2005/8/layout/chevron2"/>
    <dgm:cxn modelId="{15FCC11F-10AD-48DF-83FD-1643A78B151B}" type="presParOf" srcId="{18B0F70C-9A7F-4BD9-9E9B-AB11FEACFCA5}" destId="{D5021B8D-DBC9-45DE-AFCF-C4210566B741}" srcOrd="0" destOrd="0" presId="urn:microsoft.com/office/officeart/2005/8/layout/chevron2"/>
    <dgm:cxn modelId="{0504FDDB-10E2-4CD0-851A-D5646C82E143}" type="presParOf" srcId="{18B0F70C-9A7F-4BD9-9E9B-AB11FEACFCA5}" destId="{72994DFA-B43D-4A31-84C5-084A99050D1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2D5B69-7176-4362-82C6-9FE5230AAEAB}"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zh-TW" altLang="en-US"/>
        </a:p>
      </dgm:t>
    </dgm:pt>
    <dgm:pt modelId="{E80EE131-6485-4191-9E29-70CBAC7E7B6B}">
      <dgm:prSet phldrT="[文字]" custT="1"/>
      <dgm:spPr/>
      <dgm:t>
        <a:bodyPr/>
        <a:lstStyle/>
        <a:p>
          <a:r>
            <a:rPr lang="zh-TW" altLang="en-US" sz="3200" dirty="0"/>
            <a:t>醫學系</a:t>
          </a:r>
        </a:p>
      </dgm:t>
    </dgm:pt>
    <dgm:pt modelId="{10B66371-3B8F-49C7-B6AB-AF183EA9434F}" type="parTrans" cxnId="{3E362237-651D-4853-97BC-7865D041D21B}">
      <dgm:prSet/>
      <dgm:spPr/>
      <dgm:t>
        <a:bodyPr/>
        <a:lstStyle/>
        <a:p>
          <a:endParaRPr lang="zh-TW" altLang="en-US"/>
        </a:p>
      </dgm:t>
    </dgm:pt>
    <dgm:pt modelId="{B39F32C2-9816-4431-B5B0-C1DAC627D6D7}" type="sibTrans" cxnId="{3E362237-651D-4853-97BC-7865D041D21B}">
      <dgm:prSet/>
      <dgm:spPr/>
      <dgm:t>
        <a:bodyPr/>
        <a:lstStyle/>
        <a:p>
          <a:endParaRPr lang="zh-TW" altLang="en-US"/>
        </a:p>
      </dgm:t>
    </dgm:pt>
    <dgm:pt modelId="{7C3F16F3-D25D-4100-BB51-62267AB379DD}">
      <dgm:prSet phldrT="[文字]" custT="1"/>
      <dgm:spPr/>
      <dgm:t>
        <a:bodyPr/>
        <a:lstStyle/>
        <a:p>
          <a:r>
            <a:rPr lang="zh-TW" altLang="en-US" sz="2800" dirty="0"/>
            <a:t>不只看成績，什麼都要有</a:t>
          </a:r>
        </a:p>
      </dgm:t>
    </dgm:pt>
    <dgm:pt modelId="{12B90EBD-6ADF-42FE-86E4-42A133CE4E97}" type="parTrans" cxnId="{1DEE14A4-C29C-482E-BFF8-5E262ACB9D08}">
      <dgm:prSet/>
      <dgm:spPr/>
      <dgm:t>
        <a:bodyPr/>
        <a:lstStyle/>
        <a:p>
          <a:endParaRPr lang="zh-TW" altLang="en-US"/>
        </a:p>
      </dgm:t>
    </dgm:pt>
    <dgm:pt modelId="{35DCCA3D-A743-4C54-A3DA-AC7CC9B5BEF3}" type="sibTrans" cxnId="{1DEE14A4-C29C-482E-BFF8-5E262ACB9D08}">
      <dgm:prSet/>
      <dgm:spPr/>
      <dgm:t>
        <a:bodyPr/>
        <a:lstStyle/>
        <a:p>
          <a:endParaRPr lang="zh-TW" altLang="en-US"/>
        </a:p>
      </dgm:t>
    </dgm:pt>
    <dgm:pt modelId="{29E7D4FD-71EE-4545-B046-98416280CE7C}">
      <dgm:prSet phldrT="[文字]" custT="1"/>
      <dgm:spPr/>
      <dgm:t>
        <a:bodyPr/>
        <a:lstStyle/>
        <a:p>
          <a:r>
            <a:rPr lang="zh-TW" altLang="en-US" sz="3200" b="1" dirty="0"/>
            <a:t>理工學系</a:t>
          </a:r>
        </a:p>
      </dgm:t>
    </dgm:pt>
    <dgm:pt modelId="{1CC72711-3D48-424C-A1C3-E9B5CAE85E79}" type="parTrans" cxnId="{5A6500ED-47DB-4972-AE94-E8AFBF58BD6B}">
      <dgm:prSet/>
      <dgm:spPr/>
      <dgm:t>
        <a:bodyPr/>
        <a:lstStyle/>
        <a:p>
          <a:endParaRPr lang="zh-TW" altLang="en-US"/>
        </a:p>
      </dgm:t>
    </dgm:pt>
    <dgm:pt modelId="{3026C211-3B18-494A-A3BD-AAFE683ACB6D}" type="sibTrans" cxnId="{5A6500ED-47DB-4972-AE94-E8AFBF58BD6B}">
      <dgm:prSet/>
      <dgm:spPr/>
      <dgm:t>
        <a:bodyPr/>
        <a:lstStyle/>
        <a:p>
          <a:endParaRPr lang="zh-TW" altLang="en-US"/>
        </a:p>
      </dgm:t>
    </dgm:pt>
    <dgm:pt modelId="{5D579502-D6B1-41D1-BA6B-0DCE6213F0E5}">
      <dgm:prSet phldrT="[文字]" custT="1"/>
      <dgm:spPr/>
      <dgm:t>
        <a:bodyPr/>
        <a:lstStyle/>
        <a:p>
          <a:r>
            <a:rPr lang="zh-TW" altLang="en-US" sz="2800" dirty="0"/>
            <a:t>明確的成績</a:t>
          </a:r>
          <a:r>
            <a:rPr lang="en-US" altLang="zh-TW" sz="2800" dirty="0"/>
            <a:t>(</a:t>
          </a:r>
          <a:r>
            <a:rPr lang="zh-TW" altLang="en-US" sz="2800" dirty="0"/>
            <a:t>含模擬考</a:t>
          </a:r>
          <a:r>
            <a:rPr lang="en-US" altLang="zh-TW" sz="2800" dirty="0"/>
            <a:t>)</a:t>
          </a:r>
          <a:endParaRPr lang="zh-TW" altLang="en-US" sz="2800" dirty="0"/>
        </a:p>
      </dgm:t>
    </dgm:pt>
    <dgm:pt modelId="{A951EF6C-975A-41F9-8FB3-4C5DFC433F4F}" type="parTrans" cxnId="{5B5B4F97-0468-4C56-8746-9D54A52E9F8A}">
      <dgm:prSet/>
      <dgm:spPr/>
      <dgm:t>
        <a:bodyPr/>
        <a:lstStyle/>
        <a:p>
          <a:endParaRPr lang="zh-TW" altLang="en-US"/>
        </a:p>
      </dgm:t>
    </dgm:pt>
    <dgm:pt modelId="{6B7FF2F7-3714-4783-B307-ED74D3541BDE}" type="sibTrans" cxnId="{5B5B4F97-0468-4C56-8746-9D54A52E9F8A}">
      <dgm:prSet/>
      <dgm:spPr/>
      <dgm:t>
        <a:bodyPr/>
        <a:lstStyle/>
        <a:p>
          <a:endParaRPr lang="zh-TW" altLang="en-US"/>
        </a:p>
      </dgm:t>
    </dgm:pt>
    <dgm:pt modelId="{A5891E62-B0DC-4E2F-ABC4-B0F0B042E888}">
      <dgm:prSet phldrT="[文字]" custT="1"/>
      <dgm:spPr/>
      <dgm:t>
        <a:bodyPr/>
        <a:lstStyle/>
        <a:p>
          <a:r>
            <a:rPr lang="zh-TW" altLang="en-US" sz="2800" dirty="0"/>
            <a:t>具體的表現</a:t>
          </a:r>
        </a:p>
      </dgm:t>
    </dgm:pt>
    <dgm:pt modelId="{A0701D42-CD1C-47A5-AE15-954E5AA18B16}" type="parTrans" cxnId="{47F56461-9A86-495B-9218-B555C7B436CB}">
      <dgm:prSet/>
      <dgm:spPr/>
      <dgm:t>
        <a:bodyPr/>
        <a:lstStyle/>
        <a:p>
          <a:endParaRPr lang="zh-TW" altLang="en-US"/>
        </a:p>
      </dgm:t>
    </dgm:pt>
    <dgm:pt modelId="{3F7024D2-66A4-4989-9DF4-3BC729B04930}" type="sibTrans" cxnId="{47F56461-9A86-495B-9218-B555C7B436CB}">
      <dgm:prSet/>
      <dgm:spPr/>
      <dgm:t>
        <a:bodyPr/>
        <a:lstStyle/>
        <a:p>
          <a:endParaRPr lang="zh-TW" altLang="en-US"/>
        </a:p>
      </dgm:t>
    </dgm:pt>
    <dgm:pt modelId="{71320651-0F0C-4232-960C-0EE213ADE976}">
      <dgm:prSet phldrT="[文字]" custT="1"/>
      <dgm:spPr/>
      <dgm:t>
        <a:bodyPr/>
        <a:lstStyle/>
        <a:p>
          <a:r>
            <a:rPr lang="zh-TW" altLang="en-US" sz="3200" dirty="0"/>
            <a:t>商管學系</a:t>
          </a:r>
        </a:p>
      </dgm:t>
    </dgm:pt>
    <dgm:pt modelId="{9E3EFA19-DF03-4306-8AFA-E3D680829D12}" type="parTrans" cxnId="{2E00E485-A3F0-49A6-BCA0-021C6C1128DE}">
      <dgm:prSet/>
      <dgm:spPr/>
      <dgm:t>
        <a:bodyPr/>
        <a:lstStyle/>
        <a:p>
          <a:endParaRPr lang="zh-TW" altLang="en-US"/>
        </a:p>
      </dgm:t>
    </dgm:pt>
    <dgm:pt modelId="{E4EEC0C3-F81D-491F-9C94-FF6641053B87}" type="sibTrans" cxnId="{2E00E485-A3F0-49A6-BCA0-021C6C1128DE}">
      <dgm:prSet/>
      <dgm:spPr/>
      <dgm:t>
        <a:bodyPr/>
        <a:lstStyle/>
        <a:p>
          <a:endParaRPr lang="zh-TW" altLang="en-US"/>
        </a:p>
      </dgm:t>
    </dgm:pt>
    <dgm:pt modelId="{8724ADF0-6501-4032-8316-EEFA7D936431}">
      <dgm:prSet phldrT="[文字]" custT="1"/>
      <dgm:spPr/>
      <dgm:t>
        <a:bodyPr/>
        <a:lstStyle/>
        <a:p>
          <a:r>
            <a:rPr lang="zh-TW" altLang="en-US" sz="2800" dirty="0"/>
            <a:t>語言與思辯能力</a:t>
          </a:r>
        </a:p>
      </dgm:t>
    </dgm:pt>
    <dgm:pt modelId="{7148A353-B087-482B-92A3-A2B8F6B6758D}" type="parTrans" cxnId="{AA6EEB20-82D2-4F13-BDC4-D9F410EACB34}">
      <dgm:prSet/>
      <dgm:spPr/>
      <dgm:t>
        <a:bodyPr/>
        <a:lstStyle/>
        <a:p>
          <a:endParaRPr lang="zh-TW" altLang="en-US"/>
        </a:p>
      </dgm:t>
    </dgm:pt>
    <dgm:pt modelId="{D7941091-E18A-44A9-8507-B623A8FCC7C9}" type="sibTrans" cxnId="{AA6EEB20-82D2-4F13-BDC4-D9F410EACB34}">
      <dgm:prSet/>
      <dgm:spPr/>
      <dgm:t>
        <a:bodyPr/>
        <a:lstStyle/>
        <a:p>
          <a:endParaRPr lang="zh-TW" altLang="en-US"/>
        </a:p>
      </dgm:t>
    </dgm:pt>
    <dgm:pt modelId="{5D960E3F-A9A5-4ABB-A13C-E10E325C2622}">
      <dgm:prSet phldrT="[文字]" custT="1"/>
      <dgm:spPr/>
      <dgm:t>
        <a:bodyPr/>
        <a:lstStyle/>
        <a:p>
          <a:r>
            <a:rPr lang="zh-TW" altLang="en-US" sz="2800" dirty="0"/>
            <a:t>人際互動與觀察</a:t>
          </a:r>
        </a:p>
      </dgm:t>
    </dgm:pt>
    <dgm:pt modelId="{72F11C91-582A-4EDE-B0A2-498E092FA1EE}" type="parTrans" cxnId="{F5EA9940-8498-4703-BA16-4848E05F040F}">
      <dgm:prSet/>
      <dgm:spPr/>
      <dgm:t>
        <a:bodyPr/>
        <a:lstStyle/>
        <a:p>
          <a:endParaRPr lang="zh-TW" altLang="en-US"/>
        </a:p>
      </dgm:t>
    </dgm:pt>
    <dgm:pt modelId="{EBB7B3F6-27BF-4A44-B41E-91CD13EF6B00}" type="sibTrans" cxnId="{F5EA9940-8498-4703-BA16-4848E05F040F}">
      <dgm:prSet/>
      <dgm:spPr/>
      <dgm:t>
        <a:bodyPr/>
        <a:lstStyle/>
        <a:p>
          <a:endParaRPr lang="zh-TW" altLang="en-US"/>
        </a:p>
      </dgm:t>
    </dgm:pt>
    <dgm:pt modelId="{D752A9E8-7C86-4D38-9EAB-110D66E79688}">
      <dgm:prSet phldrT="[文字]" custT="1"/>
      <dgm:spPr/>
      <dgm:t>
        <a:bodyPr/>
        <a:lstStyle/>
        <a:p>
          <a:r>
            <a:rPr lang="zh-TW" altLang="en-US" sz="2800" dirty="0"/>
            <a:t>區域型以上的競賽成果</a:t>
          </a:r>
        </a:p>
      </dgm:t>
    </dgm:pt>
    <dgm:pt modelId="{5F1AB011-492A-4DFD-A35C-9E2F5FA9179A}" type="parTrans" cxnId="{D40B9AEC-AEA6-46E4-B83E-0B5F474BCDAB}">
      <dgm:prSet/>
      <dgm:spPr/>
      <dgm:t>
        <a:bodyPr/>
        <a:lstStyle/>
        <a:p>
          <a:endParaRPr lang="zh-TW" altLang="en-US"/>
        </a:p>
      </dgm:t>
    </dgm:pt>
    <dgm:pt modelId="{775BF71B-B380-4D10-81EF-2D060FD207F0}" type="sibTrans" cxnId="{D40B9AEC-AEA6-46E4-B83E-0B5F474BCDAB}">
      <dgm:prSet/>
      <dgm:spPr/>
      <dgm:t>
        <a:bodyPr/>
        <a:lstStyle/>
        <a:p>
          <a:endParaRPr lang="zh-TW" altLang="en-US"/>
        </a:p>
      </dgm:t>
    </dgm:pt>
    <dgm:pt modelId="{6AA480C5-B566-4E71-B0F2-6C05142BA302}">
      <dgm:prSet phldrT="[文字]" custT="1"/>
      <dgm:spPr/>
      <dgm:t>
        <a:bodyPr/>
        <a:lstStyle/>
        <a:p>
          <a:r>
            <a:rPr lang="zh-TW" altLang="en-US" sz="3200" dirty="0"/>
            <a:t>人文社會</a:t>
          </a:r>
        </a:p>
      </dgm:t>
    </dgm:pt>
    <dgm:pt modelId="{05E587C4-885F-4A41-8C97-0D507E40AC4E}" type="parTrans" cxnId="{E6C5F34E-5DA2-4175-8CD5-4BB3B25BF74C}">
      <dgm:prSet/>
      <dgm:spPr/>
      <dgm:t>
        <a:bodyPr/>
        <a:lstStyle/>
        <a:p>
          <a:endParaRPr lang="zh-TW" altLang="en-US"/>
        </a:p>
      </dgm:t>
    </dgm:pt>
    <dgm:pt modelId="{086273F6-F34A-4367-B280-FDE9AC3BC16F}" type="sibTrans" cxnId="{E6C5F34E-5DA2-4175-8CD5-4BB3B25BF74C}">
      <dgm:prSet/>
      <dgm:spPr/>
      <dgm:t>
        <a:bodyPr/>
        <a:lstStyle/>
        <a:p>
          <a:endParaRPr lang="zh-TW" altLang="en-US"/>
        </a:p>
      </dgm:t>
    </dgm:pt>
    <dgm:pt modelId="{BF5D265C-32CB-4FD1-A819-184A7B558F56}">
      <dgm:prSet phldrT="[文字]" custT="1"/>
      <dgm:spPr/>
      <dgm:t>
        <a:bodyPr/>
        <a:lstStyle/>
        <a:p>
          <a:r>
            <a:rPr lang="zh-TW" altLang="en-US" sz="2800" dirty="0"/>
            <a:t>數學</a:t>
          </a:r>
          <a:r>
            <a:rPr lang="en-US" altLang="zh-TW" sz="2800" dirty="0"/>
            <a:t>/</a:t>
          </a:r>
          <a:r>
            <a:rPr lang="zh-TW" altLang="en-US" sz="2800" dirty="0"/>
            <a:t>英文表現</a:t>
          </a:r>
        </a:p>
      </dgm:t>
    </dgm:pt>
    <dgm:pt modelId="{505D1362-4937-4E09-BEC3-B92ACFAB60C4}" type="parTrans" cxnId="{0D940736-FCB7-4E13-AA7E-8FB63F3064FA}">
      <dgm:prSet/>
      <dgm:spPr/>
      <dgm:t>
        <a:bodyPr/>
        <a:lstStyle/>
        <a:p>
          <a:endParaRPr lang="zh-TW" altLang="en-US"/>
        </a:p>
      </dgm:t>
    </dgm:pt>
    <dgm:pt modelId="{0764C891-9539-4DAE-B15E-34C13E0E7CAD}" type="sibTrans" cxnId="{0D940736-FCB7-4E13-AA7E-8FB63F3064FA}">
      <dgm:prSet/>
      <dgm:spPr/>
      <dgm:t>
        <a:bodyPr/>
        <a:lstStyle/>
        <a:p>
          <a:endParaRPr lang="zh-TW" altLang="en-US"/>
        </a:p>
      </dgm:t>
    </dgm:pt>
    <dgm:pt modelId="{87D75A69-D5B9-41FA-A4A9-D374F3A365BE}">
      <dgm:prSet phldrT="[文字]" custT="1"/>
      <dgm:spPr/>
      <dgm:t>
        <a:bodyPr/>
        <a:lstStyle/>
        <a:p>
          <a:r>
            <a:rPr lang="zh-TW" altLang="en-US" sz="2800" dirty="0"/>
            <a:t>幹部與管理經驗</a:t>
          </a:r>
        </a:p>
      </dgm:t>
    </dgm:pt>
    <dgm:pt modelId="{6E71AFCF-8A99-4047-93E3-1E136B206891}" type="parTrans" cxnId="{EDE53570-E3D1-49B5-AC6B-59C2E3C9D030}">
      <dgm:prSet/>
      <dgm:spPr/>
      <dgm:t>
        <a:bodyPr/>
        <a:lstStyle/>
        <a:p>
          <a:endParaRPr lang="zh-TW" altLang="en-US"/>
        </a:p>
      </dgm:t>
    </dgm:pt>
    <dgm:pt modelId="{2D37E406-406B-4FE2-B974-3E5C5194DDCA}" type="sibTrans" cxnId="{EDE53570-E3D1-49B5-AC6B-59C2E3C9D030}">
      <dgm:prSet/>
      <dgm:spPr/>
      <dgm:t>
        <a:bodyPr/>
        <a:lstStyle/>
        <a:p>
          <a:endParaRPr lang="zh-TW" altLang="en-US"/>
        </a:p>
      </dgm:t>
    </dgm:pt>
    <dgm:pt modelId="{A22B18D9-1452-47EE-B351-6FB0AA29EEFF}" type="pres">
      <dgm:prSet presAssocID="{E62D5B69-7176-4362-82C6-9FE5230AAEAB}" presName="Name0" presStyleCnt="0">
        <dgm:presLayoutVars>
          <dgm:dir/>
          <dgm:animLvl val="lvl"/>
          <dgm:resizeHandles val="exact"/>
        </dgm:presLayoutVars>
      </dgm:prSet>
      <dgm:spPr/>
    </dgm:pt>
    <dgm:pt modelId="{CB9D859B-E71D-44CD-A3D6-20FC6D20E53F}" type="pres">
      <dgm:prSet presAssocID="{E62D5B69-7176-4362-82C6-9FE5230AAEAB}" presName="tSp" presStyleCnt="0"/>
      <dgm:spPr/>
    </dgm:pt>
    <dgm:pt modelId="{C3D59180-E6BB-4F0E-BE3A-FDE34D62DB63}" type="pres">
      <dgm:prSet presAssocID="{E62D5B69-7176-4362-82C6-9FE5230AAEAB}" presName="bSp" presStyleCnt="0"/>
      <dgm:spPr/>
    </dgm:pt>
    <dgm:pt modelId="{E755D179-CACC-433C-B392-2D12F9D8E447}" type="pres">
      <dgm:prSet presAssocID="{E62D5B69-7176-4362-82C6-9FE5230AAEAB}" presName="process" presStyleCnt="0"/>
      <dgm:spPr/>
    </dgm:pt>
    <dgm:pt modelId="{3E572522-58F8-4B3A-B361-34FD3290E5DD}" type="pres">
      <dgm:prSet presAssocID="{E80EE131-6485-4191-9E29-70CBAC7E7B6B}" presName="composite1" presStyleCnt="0"/>
      <dgm:spPr/>
    </dgm:pt>
    <dgm:pt modelId="{B7901060-D158-4153-8E0D-05CCE0EE5C6E}" type="pres">
      <dgm:prSet presAssocID="{E80EE131-6485-4191-9E29-70CBAC7E7B6B}" presName="dummyNode1" presStyleLbl="node1" presStyleIdx="0" presStyleCnt="4"/>
      <dgm:spPr/>
    </dgm:pt>
    <dgm:pt modelId="{885038B6-6F5E-46A7-B268-417C996FB814}" type="pres">
      <dgm:prSet presAssocID="{E80EE131-6485-4191-9E29-70CBAC7E7B6B}" presName="childNode1" presStyleLbl="bgAcc1" presStyleIdx="0" presStyleCnt="4" custScaleX="123993" custScaleY="249237">
        <dgm:presLayoutVars>
          <dgm:bulletEnabled val="1"/>
        </dgm:presLayoutVars>
      </dgm:prSet>
      <dgm:spPr/>
    </dgm:pt>
    <dgm:pt modelId="{E31BFF43-BB5D-4BB0-B1D6-7B8B68BC5EA7}" type="pres">
      <dgm:prSet presAssocID="{E80EE131-6485-4191-9E29-70CBAC7E7B6B}" presName="childNode1tx" presStyleLbl="bgAcc1" presStyleIdx="0" presStyleCnt="4">
        <dgm:presLayoutVars>
          <dgm:bulletEnabled val="1"/>
        </dgm:presLayoutVars>
      </dgm:prSet>
      <dgm:spPr/>
    </dgm:pt>
    <dgm:pt modelId="{C0A38889-DCD9-4940-A85B-A823110DF6DA}" type="pres">
      <dgm:prSet presAssocID="{E80EE131-6485-4191-9E29-70CBAC7E7B6B}" presName="parentNode1" presStyleLbl="node1" presStyleIdx="0" presStyleCnt="4" custScaleX="105937" custLinFactY="20860" custLinFactNeighborX="-168" custLinFactNeighborY="100000">
        <dgm:presLayoutVars>
          <dgm:chMax val="1"/>
          <dgm:bulletEnabled val="1"/>
        </dgm:presLayoutVars>
      </dgm:prSet>
      <dgm:spPr/>
    </dgm:pt>
    <dgm:pt modelId="{EC8BCE8C-7E82-4279-A3FA-0564FAA8CA79}" type="pres">
      <dgm:prSet presAssocID="{E80EE131-6485-4191-9E29-70CBAC7E7B6B}" presName="connSite1" presStyleCnt="0"/>
      <dgm:spPr/>
    </dgm:pt>
    <dgm:pt modelId="{AE59EE2B-4919-450A-B12B-BF5E28CC1A3F}" type="pres">
      <dgm:prSet presAssocID="{B39F32C2-9816-4431-B5B0-C1DAC627D6D7}" presName="Name9" presStyleLbl="sibTrans2D1" presStyleIdx="0" presStyleCnt="3"/>
      <dgm:spPr/>
    </dgm:pt>
    <dgm:pt modelId="{B0243EF1-270B-46FE-AB81-4BCD2964984B}" type="pres">
      <dgm:prSet presAssocID="{29E7D4FD-71EE-4545-B046-98416280CE7C}" presName="composite2" presStyleCnt="0"/>
      <dgm:spPr/>
    </dgm:pt>
    <dgm:pt modelId="{D1FDAC33-5AEA-4109-B246-FF98170DB0A5}" type="pres">
      <dgm:prSet presAssocID="{29E7D4FD-71EE-4545-B046-98416280CE7C}" presName="dummyNode2" presStyleLbl="node1" presStyleIdx="0" presStyleCnt="4"/>
      <dgm:spPr/>
    </dgm:pt>
    <dgm:pt modelId="{B254E716-C8A3-4836-9337-FB7DFF6FCC0D}" type="pres">
      <dgm:prSet presAssocID="{29E7D4FD-71EE-4545-B046-98416280CE7C}" presName="childNode2" presStyleLbl="bgAcc1" presStyleIdx="1" presStyleCnt="4" custScaleX="189013" custScaleY="351394" custLinFactNeighborX="-419" custLinFactNeighborY="0">
        <dgm:presLayoutVars>
          <dgm:bulletEnabled val="1"/>
        </dgm:presLayoutVars>
      </dgm:prSet>
      <dgm:spPr/>
    </dgm:pt>
    <dgm:pt modelId="{9EB64B6C-02BA-4DA5-8771-2399B90BC508}" type="pres">
      <dgm:prSet presAssocID="{29E7D4FD-71EE-4545-B046-98416280CE7C}" presName="childNode2tx" presStyleLbl="bgAcc1" presStyleIdx="1" presStyleCnt="4">
        <dgm:presLayoutVars>
          <dgm:bulletEnabled val="1"/>
        </dgm:presLayoutVars>
      </dgm:prSet>
      <dgm:spPr/>
    </dgm:pt>
    <dgm:pt modelId="{82C929D0-3DE2-45F8-BFF7-F15D0F4EE008}" type="pres">
      <dgm:prSet presAssocID="{29E7D4FD-71EE-4545-B046-98416280CE7C}" presName="parentNode2" presStyleLbl="node1" presStyleIdx="1" presStyleCnt="4" custScaleX="157733" custLinFactY="-93902" custLinFactNeighborX="13697" custLinFactNeighborY="-100000">
        <dgm:presLayoutVars>
          <dgm:chMax val="0"/>
          <dgm:bulletEnabled val="1"/>
        </dgm:presLayoutVars>
      </dgm:prSet>
      <dgm:spPr/>
    </dgm:pt>
    <dgm:pt modelId="{7A8C0A7E-E63A-44D9-AB0B-52E75B4DAC5D}" type="pres">
      <dgm:prSet presAssocID="{29E7D4FD-71EE-4545-B046-98416280CE7C}" presName="connSite2" presStyleCnt="0"/>
      <dgm:spPr/>
    </dgm:pt>
    <dgm:pt modelId="{2D12FE01-2B8A-4C15-A745-438113937A3A}" type="pres">
      <dgm:prSet presAssocID="{3026C211-3B18-494A-A3BD-AAFE683ACB6D}" presName="Name18" presStyleLbl="sibTrans2D1" presStyleIdx="1" presStyleCnt="3"/>
      <dgm:spPr/>
    </dgm:pt>
    <dgm:pt modelId="{8F6D8A49-4B5E-4C40-8627-AC5B297E4DAE}" type="pres">
      <dgm:prSet presAssocID="{71320651-0F0C-4232-960C-0EE213ADE976}" presName="composite1" presStyleCnt="0"/>
      <dgm:spPr/>
    </dgm:pt>
    <dgm:pt modelId="{5B7596BE-05A7-4F08-B082-21A72B4FAF5B}" type="pres">
      <dgm:prSet presAssocID="{71320651-0F0C-4232-960C-0EE213ADE976}" presName="dummyNode1" presStyleLbl="node1" presStyleIdx="1" presStyleCnt="4"/>
      <dgm:spPr/>
    </dgm:pt>
    <dgm:pt modelId="{6657AA9C-40C3-4FC8-9A4A-5B78EA83C532}" type="pres">
      <dgm:prSet presAssocID="{71320651-0F0C-4232-960C-0EE213ADE976}" presName="childNode1" presStyleLbl="bgAcc1" presStyleIdx="2" presStyleCnt="4" custScaleX="164358" custScaleY="264454">
        <dgm:presLayoutVars>
          <dgm:bulletEnabled val="1"/>
        </dgm:presLayoutVars>
      </dgm:prSet>
      <dgm:spPr/>
    </dgm:pt>
    <dgm:pt modelId="{41EE48B3-5EF4-4457-B220-271267BE7D91}" type="pres">
      <dgm:prSet presAssocID="{71320651-0F0C-4232-960C-0EE213ADE976}" presName="childNode1tx" presStyleLbl="bgAcc1" presStyleIdx="2" presStyleCnt="4">
        <dgm:presLayoutVars>
          <dgm:bulletEnabled val="1"/>
        </dgm:presLayoutVars>
      </dgm:prSet>
      <dgm:spPr/>
    </dgm:pt>
    <dgm:pt modelId="{8479D0A2-4856-4C9C-9199-7E528EDA1E24}" type="pres">
      <dgm:prSet presAssocID="{71320651-0F0C-4232-960C-0EE213ADE976}" presName="parentNode1" presStyleLbl="node1" presStyleIdx="2" presStyleCnt="4" custScaleX="147338" custLinFactY="65534" custLinFactNeighborX="13524" custLinFactNeighborY="100000">
        <dgm:presLayoutVars>
          <dgm:chMax val="1"/>
          <dgm:bulletEnabled val="1"/>
        </dgm:presLayoutVars>
      </dgm:prSet>
      <dgm:spPr/>
    </dgm:pt>
    <dgm:pt modelId="{E3847410-A041-4159-9110-F405108B5007}" type="pres">
      <dgm:prSet presAssocID="{71320651-0F0C-4232-960C-0EE213ADE976}" presName="connSite1" presStyleCnt="0"/>
      <dgm:spPr/>
    </dgm:pt>
    <dgm:pt modelId="{7DC385AC-58C9-479F-A6B5-3F673BB67C00}" type="pres">
      <dgm:prSet presAssocID="{E4EEC0C3-F81D-491F-9C94-FF6641053B87}" presName="Name9" presStyleLbl="sibTrans2D1" presStyleIdx="2" presStyleCnt="3"/>
      <dgm:spPr/>
    </dgm:pt>
    <dgm:pt modelId="{3AD7D456-FC0C-4B9C-A98C-BD40EA487756}" type="pres">
      <dgm:prSet presAssocID="{6AA480C5-B566-4E71-B0F2-6C05142BA302}" presName="composite2" presStyleCnt="0"/>
      <dgm:spPr/>
    </dgm:pt>
    <dgm:pt modelId="{16ABCC1B-3FBA-45DC-8BE8-DA3CB8CDB809}" type="pres">
      <dgm:prSet presAssocID="{6AA480C5-B566-4E71-B0F2-6C05142BA302}" presName="dummyNode2" presStyleLbl="node1" presStyleIdx="2" presStyleCnt="4"/>
      <dgm:spPr/>
    </dgm:pt>
    <dgm:pt modelId="{F27CA37B-AF24-4B75-B7E2-033E9BF14651}" type="pres">
      <dgm:prSet presAssocID="{6AA480C5-B566-4E71-B0F2-6C05142BA302}" presName="childNode2" presStyleLbl="bgAcc1" presStyleIdx="3" presStyleCnt="4" custScaleX="140591" custScaleY="272097">
        <dgm:presLayoutVars>
          <dgm:bulletEnabled val="1"/>
        </dgm:presLayoutVars>
      </dgm:prSet>
      <dgm:spPr/>
    </dgm:pt>
    <dgm:pt modelId="{4E07A9EE-D86E-4A15-BFB6-D5F2B482E4AB}" type="pres">
      <dgm:prSet presAssocID="{6AA480C5-B566-4E71-B0F2-6C05142BA302}" presName="childNode2tx" presStyleLbl="bgAcc1" presStyleIdx="3" presStyleCnt="4">
        <dgm:presLayoutVars>
          <dgm:bulletEnabled val="1"/>
        </dgm:presLayoutVars>
      </dgm:prSet>
      <dgm:spPr/>
    </dgm:pt>
    <dgm:pt modelId="{057AF8CE-5BBE-4F81-8E70-A81A4AE45AC6}" type="pres">
      <dgm:prSet presAssocID="{6AA480C5-B566-4E71-B0F2-6C05142BA302}" presName="parentNode2" presStyleLbl="node1" presStyleIdx="3" presStyleCnt="4" custScaleX="154910" custLinFactY="-24093" custLinFactNeighborX="4964" custLinFactNeighborY="-100000">
        <dgm:presLayoutVars>
          <dgm:chMax val="0"/>
          <dgm:bulletEnabled val="1"/>
        </dgm:presLayoutVars>
      </dgm:prSet>
      <dgm:spPr/>
    </dgm:pt>
    <dgm:pt modelId="{E84B7A04-8C35-4C9E-8D10-7BBB36E3BCD1}" type="pres">
      <dgm:prSet presAssocID="{6AA480C5-B566-4E71-B0F2-6C05142BA302}" presName="connSite2" presStyleCnt="0"/>
      <dgm:spPr/>
    </dgm:pt>
  </dgm:ptLst>
  <dgm:cxnLst>
    <dgm:cxn modelId="{BCC35D19-5452-4CFF-827A-907F59805915}" type="presOf" srcId="{5D579502-D6B1-41D1-BA6B-0DCE6213F0E5}" destId="{9EB64B6C-02BA-4DA5-8771-2399B90BC508}" srcOrd="1" destOrd="0" presId="urn:microsoft.com/office/officeart/2005/8/layout/hProcess4"/>
    <dgm:cxn modelId="{AA6EEB20-82D2-4F13-BDC4-D9F410EACB34}" srcId="{6AA480C5-B566-4E71-B0F2-6C05142BA302}" destId="{8724ADF0-6501-4032-8316-EEFA7D936431}" srcOrd="0" destOrd="0" parTransId="{7148A353-B087-482B-92A3-A2B8F6B6758D}" sibTransId="{D7941091-E18A-44A9-8507-B623A8FCC7C9}"/>
    <dgm:cxn modelId="{A9ACFE20-EC98-4AC9-A377-A406946C3E23}" type="presOf" srcId="{E4EEC0C3-F81D-491F-9C94-FF6641053B87}" destId="{7DC385AC-58C9-479F-A6B5-3F673BB67C00}" srcOrd="0" destOrd="0" presId="urn:microsoft.com/office/officeart/2005/8/layout/hProcess4"/>
    <dgm:cxn modelId="{8746E428-75F3-4325-967A-301FA7BDFFFF}" type="presOf" srcId="{E62D5B69-7176-4362-82C6-9FE5230AAEAB}" destId="{A22B18D9-1452-47EE-B351-6FB0AA29EEFF}" srcOrd="0" destOrd="0" presId="urn:microsoft.com/office/officeart/2005/8/layout/hProcess4"/>
    <dgm:cxn modelId="{42E42E2A-E9DC-4949-85AE-12F17E973A30}" type="presOf" srcId="{5D960E3F-A9A5-4ABB-A13C-E10E325C2622}" destId="{F27CA37B-AF24-4B75-B7E2-033E9BF14651}" srcOrd="0" destOrd="1" presId="urn:microsoft.com/office/officeart/2005/8/layout/hProcess4"/>
    <dgm:cxn modelId="{0D940736-FCB7-4E13-AA7E-8FB63F3064FA}" srcId="{71320651-0F0C-4232-960C-0EE213ADE976}" destId="{BF5D265C-32CB-4FD1-A819-184A7B558F56}" srcOrd="0" destOrd="0" parTransId="{505D1362-4937-4E09-BEC3-B92ACFAB60C4}" sibTransId="{0764C891-9539-4DAE-B15E-34C13E0E7CAD}"/>
    <dgm:cxn modelId="{3E362237-651D-4853-97BC-7865D041D21B}" srcId="{E62D5B69-7176-4362-82C6-9FE5230AAEAB}" destId="{E80EE131-6485-4191-9E29-70CBAC7E7B6B}" srcOrd="0" destOrd="0" parTransId="{10B66371-3B8F-49C7-B6AB-AF183EA9434F}" sibTransId="{B39F32C2-9816-4431-B5B0-C1DAC627D6D7}"/>
    <dgm:cxn modelId="{6728B53B-1F81-4D2E-AD70-20D8CC3E6C3F}" type="presOf" srcId="{5D579502-D6B1-41D1-BA6B-0DCE6213F0E5}" destId="{B254E716-C8A3-4836-9337-FB7DFF6FCC0D}" srcOrd="0" destOrd="0" presId="urn:microsoft.com/office/officeart/2005/8/layout/hProcess4"/>
    <dgm:cxn modelId="{92D7D13E-C379-4F64-A7AF-486A21D05D51}" type="presOf" srcId="{B39F32C2-9816-4431-B5B0-C1DAC627D6D7}" destId="{AE59EE2B-4919-450A-B12B-BF5E28CC1A3F}" srcOrd="0" destOrd="0" presId="urn:microsoft.com/office/officeart/2005/8/layout/hProcess4"/>
    <dgm:cxn modelId="{F5EA9940-8498-4703-BA16-4848E05F040F}" srcId="{6AA480C5-B566-4E71-B0F2-6C05142BA302}" destId="{5D960E3F-A9A5-4ABB-A13C-E10E325C2622}" srcOrd="1" destOrd="0" parTransId="{72F11C91-582A-4EDE-B0A2-498E092FA1EE}" sibTransId="{EBB7B3F6-27BF-4A44-B41E-91CD13EF6B00}"/>
    <dgm:cxn modelId="{47F56461-9A86-495B-9218-B555C7B436CB}" srcId="{29E7D4FD-71EE-4545-B046-98416280CE7C}" destId="{A5891E62-B0DC-4E2F-ABC4-B0F0B042E888}" srcOrd="1" destOrd="0" parTransId="{A0701D42-CD1C-47A5-AE15-954E5AA18B16}" sibTransId="{3F7024D2-66A4-4989-9DF4-3BC729B04930}"/>
    <dgm:cxn modelId="{F8C9CE43-433B-42C2-89D0-50363B9F297D}" type="presOf" srcId="{87D75A69-D5B9-41FA-A4A9-D374F3A365BE}" destId="{41EE48B3-5EF4-4457-B220-271267BE7D91}" srcOrd="1" destOrd="1" presId="urn:microsoft.com/office/officeart/2005/8/layout/hProcess4"/>
    <dgm:cxn modelId="{C5213467-C89C-4C41-9A48-AB5BC0C4F9F8}" type="presOf" srcId="{6AA480C5-B566-4E71-B0F2-6C05142BA302}" destId="{057AF8CE-5BBE-4F81-8E70-A81A4AE45AC6}" srcOrd="0" destOrd="0" presId="urn:microsoft.com/office/officeart/2005/8/layout/hProcess4"/>
    <dgm:cxn modelId="{156DEA6B-2312-441F-B7EF-A821381B3166}" type="presOf" srcId="{A5891E62-B0DC-4E2F-ABC4-B0F0B042E888}" destId="{9EB64B6C-02BA-4DA5-8771-2399B90BC508}" srcOrd="1" destOrd="1" presId="urn:microsoft.com/office/officeart/2005/8/layout/hProcess4"/>
    <dgm:cxn modelId="{E6C5F34E-5DA2-4175-8CD5-4BB3B25BF74C}" srcId="{E62D5B69-7176-4362-82C6-9FE5230AAEAB}" destId="{6AA480C5-B566-4E71-B0F2-6C05142BA302}" srcOrd="3" destOrd="0" parTransId="{05E587C4-885F-4A41-8C97-0D507E40AC4E}" sibTransId="{086273F6-F34A-4367-B280-FDE9AC3BC16F}"/>
    <dgm:cxn modelId="{EDE53570-E3D1-49B5-AC6B-59C2E3C9D030}" srcId="{71320651-0F0C-4232-960C-0EE213ADE976}" destId="{87D75A69-D5B9-41FA-A4A9-D374F3A365BE}" srcOrd="1" destOrd="0" parTransId="{6E71AFCF-8A99-4047-93E3-1E136B206891}" sibTransId="{2D37E406-406B-4FE2-B974-3E5C5194DDCA}"/>
    <dgm:cxn modelId="{A73ABA72-7BA4-4B61-8145-73F2D781C4FB}" type="presOf" srcId="{8724ADF0-6501-4032-8316-EEFA7D936431}" destId="{4E07A9EE-D86E-4A15-BFB6-D5F2B482E4AB}" srcOrd="1" destOrd="0" presId="urn:microsoft.com/office/officeart/2005/8/layout/hProcess4"/>
    <dgm:cxn modelId="{351D7173-90EA-4FDE-AC6F-3A84AED94B0B}" type="presOf" srcId="{BF5D265C-32CB-4FD1-A819-184A7B558F56}" destId="{6657AA9C-40C3-4FC8-9A4A-5B78EA83C532}" srcOrd="0" destOrd="0" presId="urn:microsoft.com/office/officeart/2005/8/layout/hProcess4"/>
    <dgm:cxn modelId="{45BBA553-B3B1-4EB9-A4FE-AAD392D14638}" type="presOf" srcId="{29E7D4FD-71EE-4545-B046-98416280CE7C}" destId="{82C929D0-3DE2-45F8-BFF7-F15D0F4EE008}" srcOrd="0" destOrd="0" presId="urn:microsoft.com/office/officeart/2005/8/layout/hProcess4"/>
    <dgm:cxn modelId="{6A9E1359-BBAC-42FB-BF15-F88D4E3640A6}" type="presOf" srcId="{87D75A69-D5B9-41FA-A4A9-D374F3A365BE}" destId="{6657AA9C-40C3-4FC8-9A4A-5B78EA83C532}" srcOrd="0" destOrd="1" presId="urn:microsoft.com/office/officeart/2005/8/layout/hProcess4"/>
    <dgm:cxn modelId="{E0DAF459-F4DD-4319-A8E4-348E336E11CF}" type="presOf" srcId="{E80EE131-6485-4191-9E29-70CBAC7E7B6B}" destId="{C0A38889-DCD9-4940-A85B-A823110DF6DA}" srcOrd="0" destOrd="0" presId="urn:microsoft.com/office/officeart/2005/8/layout/hProcess4"/>
    <dgm:cxn modelId="{2E00E485-A3F0-49A6-BCA0-021C6C1128DE}" srcId="{E62D5B69-7176-4362-82C6-9FE5230AAEAB}" destId="{71320651-0F0C-4232-960C-0EE213ADE976}" srcOrd="2" destOrd="0" parTransId="{9E3EFA19-DF03-4306-8AFA-E3D680829D12}" sibTransId="{E4EEC0C3-F81D-491F-9C94-FF6641053B87}"/>
    <dgm:cxn modelId="{3B413086-653C-411D-97E3-DA54ABE1EE26}" type="presOf" srcId="{7C3F16F3-D25D-4100-BB51-62267AB379DD}" destId="{E31BFF43-BB5D-4BB0-B1D6-7B8B68BC5EA7}" srcOrd="1" destOrd="0" presId="urn:microsoft.com/office/officeart/2005/8/layout/hProcess4"/>
    <dgm:cxn modelId="{22A1C186-9775-42E6-B2FF-9C06512126E1}" type="presOf" srcId="{7C3F16F3-D25D-4100-BB51-62267AB379DD}" destId="{885038B6-6F5E-46A7-B268-417C996FB814}" srcOrd="0" destOrd="0" presId="urn:microsoft.com/office/officeart/2005/8/layout/hProcess4"/>
    <dgm:cxn modelId="{54D2F08D-8C33-4956-B006-EE164B9256C6}" type="presOf" srcId="{BF5D265C-32CB-4FD1-A819-184A7B558F56}" destId="{41EE48B3-5EF4-4457-B220-271267BE7D91}" srcOrd="1" destOrd="0" presId="urn:microsoft.com/office/officeart/2005/8/layout/hProcess4"/>
    <dgm:cxn modelId="{CB929B95-4795-47B8-92C1-2875FA7F0F2D}" type="presOf" srcId="{3026C211-3B18-494A-A3BD-AAFE683ACB6D}" destId="{2D12FE01-2B8A-4C15-A745-438113937A3A}" srcOrd="0" destOrd="0" presId="urn:microsoft.com/office/officeart/2005/8/layout/hProcess4"/>
    <dgm:cxn modelId="{F0F9C196-03B8-4104-8F2E-8AA1CE23EF97}" type="presOf" srcId="{8724ADF0-6501-4032-8316-EEFA7D936431}" destId="{F27CA37B-AF24-4B75-B7E2-033E9BF14651}" srcOrd="0" destOrd="0" presId="urn:microsoft.com/office/officeart/2005/8/layout/hProcess4"/>
    <dgm:cxn modelId="{5B5B4F97-0468-4C56-8746-9D54A52E9F8A}" srcId="{29E7D4FD-71EE-4545-B046-98416280CE7C}" destId="{5D579502-D6B1-41D1-BA6B-0DCE6213F0E5}" srcOrd="0" destOrd="0" parTransId="{A951EF6C-975A-41F9-8FB3-4C5DFC433F4F}" sibTransId="{6B7FF2F7-3714-4783-B307-ED74D3541BDE}"/>
    <dgm:cxn modelId="{3745B79C-EE0F-42EE-A9B5-985EA14C0E08}" type="presOf" srcId="{D752A9E8-7C86-4D38-9EAB-110D66E79688}" destId="{9EB64B6C-02BA-4DA5-8771-2399B90BC508}" srcOrd="1" destOrd="2" presId="urn:microsoft.com/office/officeart/2005/8/layout/hProcess4"/>
    <dgm:cxn modelId="{1DEE14A4-C29C-482E-BFF8-5E262ACB9D08}" srcId="{E80EE131-6485-4191-9E29-70CBAC7E7B6B}" destId="{7C3F16F3-D25D-4100-BB51-62267AB379DD}" srcOrd="0" destOrd="0" parTransId="{12B90EBD-6ADF-42FE-86E4-42A133CE4E97}" sibTransId="{35DCCA3D-A743-4C54-A3DA-AC7CC9B5BEF3}"/>
    <dgm:cxn modelId="{DCD952C2-C706-4EE0-AF49-18150550280F}" type="presOf" srcId="{A5891E62-B0DC-4E2F-ABC4-B0F0B042E888}" destId="{B254E716-C8A3-4836-9337-FB7DFF6FCC0D}" srcOrd="0" destOrd="1" presId="urn:microsoft.com/office/officeart/2005/8/layout/hProcess4"/>
    <dgm:cxn modelId="{EAE697D0-D9A2-4667-A5AC-E92793B13A95}" type="presOf" srcId="{71320651-0F0C-4232-960C-0EE213ADE976}" destId="{8479D0A2-4856-4C9C-9199-7E528EDA1E24}" srcOrd="0" destOrd="0" presId="urn:microsoft.com/office/officeart/2005/8/layout/hProcess4"/>
    <dgm:cxn modelId="{59D06CDB-5966-4F34-BDF2-00A22E655C43}" type="presOf" srcId="{5D960E3F-A9A5-4ABB-A13C-E10E325C2622}" destId="{4E07A9EE-D86E-4A15-BFB6-D5F2B482E4AB}" srcOrd="1" destOrd="1" presId="urn:microsoft.com/office/officeart/2005/8/layout/hProcess4"/>
    <dgm:cxn modelId="{B55C62E8-8152-4DCE-966A-A66A00411987}" type="presOf" srcId="{D752A9E8-7C86-4D38-9EAB-110D66E79688}" destId="{B254E716-C8A3-4836-9337-FB7DFF6FCC0D}" srcOrd="0" destOrd="2" presId="urn:microsoft.com/office/officeart/2005/8/layout/hProcess4"/>
    <dgm:cxn modelId="{D40B9AEC-AEA6-46E4-B83E-0B5F474BCDAB}" srcId="{29E7D4FD-71EE-4545-B046-98416280CE7C}" destId="{D752A9E8-7C86-4D38-9EAB-110D66E79688}" srcOrd="2" destOrd="0" parTransId="{5F1AB011-492A-4DFD-A35C-9E2F5FA9179A}" sibTransId="{775BF71B-B380-4D10-81EF-2D060FD207F0}"/>
    <dgm:cxn modelId="{5A6500ED-47DB-4972-AE94-E8AFBF58BD6B}" srcId="{E62D5B69-7176-4362-82C6-9FE5230AAEAB}" destId="{29E7D4FD-71EE-4545-B046-98416280CE7C}" srcOrd="1" destOrd="0" parTransId="{1CC72711-3D48-424C-A1C3-E9B5CAE85E79}" sibTransId="{3026C211-3B18-494A-A3BD-AAFE683ACB6D}"/>
    <dgm:cxn modelId="{E5EA19BD-9007-41C6-B105-33D35ACBC55E}" type="presParOf" srcId="{A22B18D9-1452-47EE-B351-6FB0AA29EEFF}" destId="{CB9D859B-E71D-44CD-A3D6-20FC6D20E53F}" srcOrd="0" destOrd="0" presId="urn:microsoft.com/office/officeart/2005/8/layout/hProcess4"/>
    <dgm:cxn modelId="{A653C50E-FEB9-4839-939C-033D5992557F}" type="presParOf" srcId="{A22B18D9-1452-47EE-B351-6FB0AA29EEFF}" destId="{C3D59180-E6BB-4F0E-BE3A-FDE34D62DB63}" srcOrd="1" destOrd="0" presId="urn:microsoft.com/office/officeart/2005/8/layout/hProcess4"/>
    <dgm:cxn modelId="{FB66E6F0-98EC-4960-A882-248E27A514FC}" type="presParOf" srcId="{A22B18D9-1452-47EE-B351-6FB0AA29EEFF}" destId="{E755D179-CACC-433C-B392-2D12F9D8E447}" srcOrd="2" destOrd="0" presId="urn:microsoft.com/office/officeart/2005/8/layout/hProcess4"/>
    <dgm:cxn modelId="{2C6EFBEC-0997-45F3-BBBB-1B49D46E98A3}" type="presParOf" srcId="{E755D179-CACC-433C-B392-2D12F9D8E447}" destId="{3E572522-58F8-4B3A-B361-34FD3290E5DD}" srcOrd="0" destOrd="0" presId="urn:microsoft.com/office/officeart/2005/8/layout/hProcess4"/>
    <dgm:cxn modelId="{4CE6ACCB-2972-4523-A792-7C3B0CF8D511}" type="presParOf" srcId="{3E572522-58F8-4B3A-B361-34FD3290E5DD}" destId="{B7901060-D158-4153-8E0D-05CCE0EE5C6E}" srcOrd="0" destOrd="0" presId="urn:microsoft.com/office/officeart/2005/8/layout/hProcess4"/>
    <dgm:cxn modelId="{67129A3A-8A15-4557-9888-43AD8F47BD6A}" type="presParOf" srcId="{3E572522-58F8-4B3A-B361-34FD3290E5DD}" destId="{885038B6-6F5E-46A7-B268-417C996FB814}" srcOrd="1" destOrd="0" presId="urn:microsoft.com/office/officeart/2005/8/layout/hProcess4"/>
    <dgm:cxn modelId="{E7E1150F-C680-4B53-A0DB-FDBDFF7054E9}" type="presParOf" srcId="{3E572522-58F8-4B3A-B361-34FD3290E5DD}" destId="{E31BFF43-BB5D-4BB0-B1D6-7B8B68BC5EA7}" srcOrd="2" destOrd="0" presId="urn:microsoft.com/office/officeart/2005/8/layout/hProcess4"/>
    <dgm:cxn modelId="{E0A93E19-AC81-42A0-A0E1-1E2A85D6F292}" type="presParOf" srcId="{3E572522-58F8-4B3A-B361-34FD3290E5DD}" destId="{C0A38889-DCD9-4940-A85B-A823110DF6DA}" srcOrd="3" destOrd="0" presId="urn:microsoft.com/office/officeart/2005/8/layout/hProcess4"/>
    <dgm:cxn modelId="{5CFE65FA-2F05-4969-99E8-1F3D998DA9FB}" type="presParOf" srcId="{3E572522-58F8-4B3A-B361-34FD3290E5DD}" destId="{EC8BCE8C-7E82-4279-A3FA-0564FAA8CA79}" srcOrd="4" destOrd="0" presId="urn:microsoft.com/office/officeart/2005/8/layout/hProcess4"/>
    <dgm:cxn modelId="{5B908CC8-FAB6-4A84-B6A4-20432555CDCA}" type="presParOf" srcId="{E755D179-CACC-433C-B392-2D12F9D8E447}" destId="{AE59EE2B-4919-450A-B12B-BF5E28CC1A3F}" srcOrd="1" destOrd="0" presId="urn:microsoft.com/office/officeart/2005/8/layout/hProcess4"/>
    <dgm:cxn modelId="{66AC4A02-97A4-4D11-AEF6-A8B0E1865384}" type="presParOf" srcId="{E755D179-CACC-433C-B392-2D12F9D8E447}" destId="{B0243EF1-270B-46FE-AB81-4BCD2964984B}" srcOrd="2" destOrd="0" presId="urn:microsoft.com/office/officeart/2005/8/layout/hProcess4"/>
    <dgm:cxn modelId="{AD054541-8650-4B13-909F-FE78D169E11A}" type="presParOf" srcId="{B0243EF1-270B-46FE-AB81-4BCD2964984B}" destId="{D1FDAC33-5AEA-4109-B246-FF98170DB0A5}" srcOrd="0" destOrd="0" presId="urn:microsoft.com/office/officeart/2005/8/layout/hProcess4"/>
    <dgm:cxn modelId="{2B394D97-4467-40AF-BB4D-6920FC418450}" type="presParOf" srcId="{B0243EF1-270B-46FE-AB81-4BCD2964984B}" destId="{B254E716-C8A3-4836-9337-FB7DFF6FCC0D}" srcOrd="1" destOrd="0" presId="urn:microsoft.com/office/officeart/2005/8/layout/hProcess4"/>
    <dgm:cxn modelId="{497CD700-9056-4DC6-8252-76822C88C685}" type="presParOf" srcId="{B0243EF1-270B-46FE-AB81-4BCD2964984B}" destId="{9EB64B6C-02BA-4DA5-8771-2399B90BC508}" srcOrd="2" destOrd="0" presId="urn:microsoft.com/office/officeart/2005/8/layout/hProcess4"/>
    <dgm:cxn modelId="{E760BC60-B50E-4171-9DC6-576217668DEB}" type="presParOf" srcId="{B0243EF1-270B-46FE-AB81-4BCD2964984B}" destId="{82C929D0-3DE2-45F8-BFF7-F15D0F4EE008}" srcOrd="3" destOrd="0" presId="urn:microsoft.com/office/officeart/2005/8/layout/hProcess4"/>
    <dgm:cxn modelId="{09E3C1B7-B8EF-4804-9F24-15F12B38ECEE}" type="presParOf" srcId="{B0243EF1-270B-46FE-AB81-4BCD2964984B}" destId="{7A8C0A7E-E63A-44D9-AB0B-52E75B4DAC5D}" srcOrd="4" destOrd="0" presId="urn:microsoft.com/office/officeart/2005/8/layout/hProcess4"/>
    <dgm:cxn modelId="{F3DC98BF-5159-470A-93AF-805C2C925B8F}" type="presParOf" srcId="{E755D179-CACC-433C-B392-2D12F9D8E447}" destId="{2D12FE01-2B8A-4C15-A745-438113937A3A}" srcOrd="3" destOrd="0" presId="urn:microsoft.com/office/officeart/2005/8/layout/hProcess4"/>
    <dgm:cxn modelId="{27841782-081A-4903-882C-DE4F226E1F24}" type="presParOf" srcId="{E755D179-CACC-433C-B392-2D12F9D8E447}" destId="{8F6D8A49-4B5E-4C40-8627-AC5B297E4DAE}" srcOrd="4" destOrd="0" presId="urn:microsoft.com/office/officeart/2005/8/layout/hProcess4"/>
    <dgm:cxn modelId="{6B03B601-DBDF-4DE2-AC3E-74A6FD67D4DE}" type="presParOf" srcId="{8F6D8A49-4B5E-4C40-8627-AC5B297E4DAE}" destId="{5B7596BE-05A7-4F08-B082-21A72B4FAF5B}" srcOrd="0" destOrd="0" presId="urn:microsoft.com/office/officeart/2005/8/layout/hProcess4"/>
    <dgm:cxn modelId="{7A610907-F215-4ED5-A737-808BD13D9A17}" type="presParOf" srcId="{8F6D8A49-4B5E-4C40-8627-AC5B297E4DAE}" destId="{6657AA9C-40C3-4FC8-9A4A-5B78EA83C532}" srcOrd="1" destOrd="0" presId="urn:microsoft.com/office/officeart/2005/8/layout/hProcess4"/>
    <dgm:cxn modelId="{E6DE512F-0B05-4A35-9809-9462BC87353B}" type="presParOf" srcId="{8F6D8A49-4B5E-4C40-8627-AC5B297E4DAE}" destId="{41EE48B3-5EF4-4457-B220-271267BE7D91}" srcOrd="2" destOrd="0" presId="urn:microsoft.com/office/officeart/2005/8/layout/hProcess4"/>
    <dgm:cxn modelId="{6AB9965C-BB94-4552-9013-6F391ED23BB9}" type="presParOf" srcId="{8F6D8A49-4B5E-4C40-8627-AC5B297E4DAE}" destId="{8479D0A2-4856-4C9C-9199-7E528EDA1E24}" srcOrd="3" destOrd="0" presId="urn:microsoft.com/office/officeart/2005/8/layout/hProcess4"/>
    <dgm:cxn modelId="{DF09A76E-9C24-45CF-A778-30747C1AF806}" type="presParOf" srcId="{8F6D8A49-4B5E-4C40-8627-AC5B297E4DAE}" destId="{E3847410-A041-4159-9110-F405108B5007}" srcOrd="4" destOrd="0" presId="urn:microsoft.com/office/officeart/2005/8/layout/hProcess4"/>
    <dgm:cxn modelId="{E455A5D3-BD96-4D3A-B242-A6AAAEA2F4A5}" type="presParOf" srcId="{E755D179-CACC-433C-B392-2D12F9D8E447}" destId="{7DC385AC-58C9-479F-A6B5-3F673BB67C00}" srcOrd="5" destOrd="0" presId="urn:microsoft.com/office/officeart/2005/8/layout/hProcess4"/>
    <dgm:cxn modelId="{DA63ECA7-B84A-43B0-B310-4A69BDEAADF6}" type="presParOf" srcId="{E755D179-CACC-433C-B392-2D12F9D8E447}" destId="{3AD7D456-FC0C-4B9C-A98C-BD40EA487756}" srcOrd="6" destOrd="0" presId="urn:microsoft.com/office/officeart/2005/8/layout/hProcess4"/>
    <dgm:cxn modelId="{8758662F-0DEB-4CC8-92C6-680CAF9085D2}" type="presParOf" srcId="{3AD7D456-FC0C-4B9C-A98C-BD40EA487756}" destId="{16ABCC1B-3FBA-45DC-8BE8-DA3CB8CDB809}" srcOrd="0" destOrd="0" presId="urn:microsoft.com/office/officeart/2005/8/layout/hProcess4"/>
    <dgm:cxn modelId="{47B2951C-645E-4560-B1D5-591F5ACD55BB}" type="presParOf" srcId="{3AD7D456-FC0C-4B9C-A98C-BD40EA487756}" destId="{F27CA37B-AF24-4B75-B7E2-033E9BF14651}" srcOrd="1" destOrd="0" presId="urn:microsoft.com/office/officeart/2005/8/layout/hProcess4"/>
    <dgm:cxn modelId="{39D308CB-0949-4D96-A3FC-CE3FD750975A}" type="presParOf" srcId="{3AD7D456-FC0C-4B9C-A98C-BD40EA487756}" destId="{4E07A9EE-D86E-4A15-BFB6-D5F2B482E4AB}" srcOrd="2" destOrd="0" presId="urn:microsoft.com/office/officeart/2005/8/layout/hProcess4"/>
    <dgm:cxn modelId="{248EFF1F-C4F3-460A-B2B8-5B7AA723599F}" type="presParOf" srcId="{3AD7D456-FC0C-4B9C-A98C-BD40EA487756}" destId="{057AF8CE-5BBE-4F81-8E70-A81A4AE45AC6}" srcOrd="3" destOrd="0" presId="urn:microsoft.com/office/officeart/2005/8/layout/hProcess4"/>
    <dgm:cxn modelId="{7F7D8AF6-22A7-4B3C-B815-A92A973F4C17}" type="presParOf" srcId="{3AD7D456-FC0C-4B9C-A98C-BD40EA487756}" destId="{E84B7A04-8C35-4C9E-8D10-7BBB36E3BCD1}"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D0253-EE39-4704-AD20-29D95CBEF70B}">
      <dsp:nvSpPr>
        <dsp:cNvPr id="0" name=""/>
        <dsp:cNvSpPr/>
      </dsp:nvSpPr>
      <dsp:spPr>
        <a:xfrm>
          <a:off x="0" y="6070"/>
          <a:ext cx="10598150" cy="112319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zh-TW" altLang="en-US" sz="4400" kern="1200" dirty="0"/>
            <a:t>大學入學考試介紹與重要日程提醒</a:t>
          </a:r>
        </a:p>
      </dsp:txBody>
      <dsp:txXfrm>
        <a:off x="54830" y="60900"/>
        <a:ext cx="10488490" cy="1013539"/>
      </dsp:txXfrm>
    </dsp:sp>
    <dsp:sp modelId="{8AD49B81-D124-43C0-AD82-4052120AFA7E}">
      <dsp:nvSpPr>
        <dsp:cNvPr id="0" name=""/>
        <dsp:cNvSpPr/>
      </dsp:nvSpPr>
      <dsp:spPr>
        <a:xfrm>
          <a:off x="0" y="1146550"/>
          <a:ext cx="10598150" cy="112319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zh-TW" altLang="en-US" sz="4400" kern="1200" dirty="0"/>
            <a:t>大學多元入學管道介紹</a:t>
          </a:r>
        </a:p>
      </dsp:txBody>
      <dsp:txXfrm>
        <a:off x="54830" y="1201380"/>
        <a:ext cx="10488490" cy="1013539"/>
      </dsp:txXfrm>
    </dsp:sp>
    <dsp:sp modelId="{653D3CA5-0BED-4476-BC36-9805A828A9B5}">
      <dsp:nvSpPr>
        <dsp:cNvPr id="0" name=""/>
        <dsp:cNvSpPr/>
      </dsp:nvSpPr>
      <dsp:spPr>
        <a:xfrm>
          <a:off x="0" y="2287030"/>
          <a:ext cx="10598150" cy="112319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zh-TW" altLang="en-US" sz="4000" kern="1200" dirty="0"/>
            <a:t>當孩子的軍師</a:t>
          </a:r>
        </a:p>
      </dsp:txBody>
      <dsp:txXfrm>
        <a:off x="54830" y="2341860"/>
        <a:ext cx="10488490" cy="1013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3B9CD-B2A9-44B7-AD7B-EEBB663C1C57}">
      <dsp:nvSpPr>
        <dsp:cNvPr id="0" name=""/>
        <dsp:cNvSpPr/>
      </dsp:nvSpPr>
      <dsp:spPr>
        <a:xfrm>
          <a:off x="2729970" y="0"/>
          <a:ext cx="5852584" cy="5852584"/>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5CF2C6-7ED9-4D79-A13E-96028174414A}">
      <dsp:nvSpPr>
        <dsp:cNvPr id="0" name=""/>
        <dsp:cNvSpPr/>
      </dsp:nvSpPr>
      <dsp:spPr>
        <a:xfrm>
          <a:off x="3285966" y="555995"/>
          <a:ext cx="2282507" cy="228250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zh-TW" altLang="en-US" sz="3900" kern="1200" dirty="0"/>
            <a:t>高中英語聽力測驗</a:t>
          </a:r>
        </a:p>
      </dsp:txBody>
      <dsp:txXfrm>
        <a:off x="3397389" y="667418"/>
        <a:ext cx="2059661" cy="2059661"/>
      </dsp:txXfrm>
    </dsp:sp>
    <dsp:sp modelId="{5C830939-3E1E-4C96-8A1B-2FB143EB6B72}">
      <dsp:nvSpPr>
        <dsp:cNvPr id="0" name=""/>
        <dsp:cNvSpPr/>
      </dsp:nvSpPr>
      <dsp:spPr>
        <a:xfrm>
          <a:off x="5744051" y="555995"/>
          <a:ext cx="2282507" cy="228250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zh-TW" altLang="en-US" sz="3900" kern="1200" dirty="0"/>
            <a:t>學科能力測驗</a:t>
          </a:r>
        </a:p>
      </dsp:txBody>
      <dsp:txXfrm>
        <a:off x="5855474" y="667418"/>
        <a:ext cx="2059661" cy="2059661"/>
      </dsp:txXfrm>
    </dsp:sp>
    <dsp:sp modelId="{ECFFABB7-19B0-4227-814D-B83E3CA36731}">
      <dsp:nvSpPr>
        <dsp:cNvPr id="0" name=""/>
        <dsp:cNvSpPr/>
      </dsp:nvSpPr>
      <dsp:spPr>
        <a:xfrm>
          <a:off x="3285966" y="3014080"/>
          <a:ext cx="2282507" cy="228250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zh-TW" altLang="en-US" sz="3900" kern="1200" dirty="0"/>
            <a:t>術科考試</a:t>
          </a:r>
        </a:p>
      </dsp:txBody>
      <dsp:txXfrm>
        <a:off x="3397389" y="3125503"/>
        <a:ext cx="2059661" cy="2059661"/>
      </dsp:txXfrm>
    </dsp:sp>
    <dsp:sp modelId="{48702904-A6AC-42F8-BCCF-A1308956F532}">
      <dsp:nvSpPr>
        <dsp:cNvPr id="0" name=""/>
        <dsp:cNvSpPr/>
      </dsp:nvSpPr>
      <dsp:spPr>
        <a:xfrm>
          <a:off x="5744051" y="3014080"/>
          <a:ext cx="2282507" cy="228250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zh-TW" altLang="en-US" sz="3900" kern="1200" dirty="0"/>
            <a:t>指定科目考試</a:t>
          </a:r>
        </a:p>
      </dsp:txBody>
      <dsp:txXfrm>
        <a:off x="5855474" y="3125503"/>
        <a:ext cx="2059661" cy="20596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D76EA-6562-440E-8681-6544F06AD879}">
      <dsp:nvSpPr>
        <dsp:cNvPr id="0" name=""/>
        <dsp:cNvSpPr/>
      </dsp:nvSpPr>
      <dsp:spPr>
        <a:xfrm>
          <a:off x="3189" y="1244224"/>
          <a:ext cx="3885402" cy="1554160"/>
        </a:xfrm>
        <a:prstGeom prst="chevr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t>高中端推薦優先順序</a:t>
          </a:r>
        </a:p>
      </dsp:txBody>
      <dsp:txXfrm>
        <a:off x="780269" y="1244224"/>
        <a:ext cx="2331242" cy="1554160"/>
      </dsp:txXfrm>
    </dsp:sp>
    <dsp:sp modelId="{FD26FB9C-B47B-4887-9DE0-40A3D3FD540E}">
      <dsp:nvSpPr>
        <dsp:cNvPr id="0" name=""/>
        <dsp:cNvSpPr/>
      </dsp:nvSpPr>
      <dsp:spPr>
        <a:xfrm>
          <a:off x="3500050" y="1244224"/>
          <a:ext cx="3885402" cy="1554160"/>
        </a:xfrm>
        <a:prstGeom prst="chevr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zh-TW" altLang="en-US" sz="3200" b="0" kern="1200" dirty="0">
              <a:effectLst/>
              <a:latin typeface="標楷體" panose="03000509000000000000" pitchFamily="65" charset="-120"/>
              <a:ea typeface="標楷體" panose="03000509000000000000" pitchFamily="65" charset="-120"/>
              <a:cs typeface="Times New Roman" pitchFamily="18" charset="0"/>
            </a:rPr>
            <a:t>推薦學生選填校系志願序</a:t>
          </a:r>
          <a:endParaRPr lang="zh-TW" altLang="en-US" sz="3200" b="0" kern="1200" dirty="0">
            <a:effectLst/>
            <a:latin typeface="標楷體" panose="03000509000000000000" pitchFamily="65" charset="-120"/>
            <a:ea typeface="標楷體" panose="03000509000000000000" pitchFamily="65" charset="-120"/>
          </a:endParaRPr>
        </a:p>
      </dsp:txBody>
      <dsp:txXfrm>
        <a:off x="4277130" y="1244224"/>
        <a:ext cx="2331242" cy="1554160"/>
      </dsp:txXfrm>
    </dsp:sp>
    <dsp:sp modelId="{A929BD98-B928-432C-993E-D9422285D996}">
      <dsp:nvSpPr>
        <dsp:cNvPr id="0" name=""/>
        <dsp:cNvSpPr/>
      </dsp:nvSpPr>
      <dsp:spPr>
        <a:xfrm>
          <a:off x="6996912" y="1244224"/>
          <a:ext cx="3885402" cy="1554160"/>
        </a:xfrm>
        <a:prstGeom prst="chevr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zh-TW" altLang="en-US" sz="3200" b="0" kern="1200" dirty="0">
              <a:effectLst/>
              <a:latin typeface="標楷體" panose="03000509000000000000" pitchFamily="65" charset="-120"/>
              <a:ea typeface="標楷體" panose="03000509000000000000" pitchFamily="65" charset="-120"/>
              <a:cs typeface="Times New Roman" pitchFamily="18" charset="0"/>
            </a:rPr>
            <a:t>大學校系訂定分發比序項目順序</a:t>
          </a:r>
          <a:endParaRPr lang="zh-TW" altLang="en-US" sz="3200" b="0" kern="1200" dirty="0">
            <a:effectLst/>
            <a:latin typeface="標楷體" panose="03000509000000000000" pitchFamily="65" charset="-120"/>
            <a:ea typeface="標楷體" panose="03000509000000000000" pitchFamily="65" charset="-120"/>
          </a:endParaRPr>
        </a:p>
      </dsp:txBody>
      <dsp:txXfrm>
        <a:off x="7773992" y="1244224"/>
        <a:ext cx="2331242" cy="15541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D333E-5686-4AFD-8BED-683912D6E78B}">
      <dsp:nvSpPr>
        <dsp:cNvPr id="0" name=""/>
        <dsp:cNvSpPr/>
      </dsp:nvSpPr>
      <dsp:spPr>
        <a:xfrm>
          <a:off x="7275" y="488746"/>
          <a:ext cx="4349080" cy="1739632"/>
        </a:xfrm>
        <a:prstGeom prst="chevr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marL="0" lvl="0" indent="0" algn="ctr" defTabSz="1600200">
            <a:lnSpc>
              <a:spcPct val="90000"/>
            </a:lnSpc>
            <a:spcBef>
              <a:spcPct val="0"/>
            </a:spcBef>
            <a:spcAft>
              <a:spcPct val="35000"/>
            </a:spcAft>
            <a:buNone/>
          </a:pPr>
          <a:r>
            <a:rPr lang="zh-TW" altLang="en-US" sz="3600" b="0" kern="1200" dirty="0">
              <a:effectLst/>
              <a:latin typeface="標楷體" panose="03000509000000000000" pitchFamily="65" charset="-120"/>
              <a:ea typeface="標楷體" panose="03000509000000000000" pitchFamily="65" charset="-120"/>
              <a:cs typeface="Times New Roman" pitchFamily="18" charset="0"/>
            </a:rPr>
            <a:t>推薦學生選填校系志願序</a:t>
          </a:r>
          <a:endParaRPr lang="zh-TW" altLang="en-US" sz="3600" b="0" kern="1200" dirty="0">
            <a:effectLst/>
            <a:latin typeface="標楷體" panose="03000509000000000000" pitchFamily="65" charset="-120"/>
            <a:ea typeface="標楷體" panose="03000509000000000000" pitchFamily="65" charset="-120"/>
          </a:endParaRPr>
        </a:p>
      </dsp:txBody>
      <dsp:txXfrm>
        <a:off x="877091" y="488746"/>
        <a:ext cx="2609448" cy="1739632"/>
      </dsp:txXfrm>
    </dsp:sp>
    <dsp:sp modelId="{A929BD98-B928-432C-993E-D9422285D996}">
      <dsp:nvSpPr>
        <dsp:cNvPr id="0" name=""/>
        <dsp:cNvSpPr/>
      </dsp:nvSpPr>
      <dsp:spPr>
        <a:xfrm>
          <a:off x="3921447" y="467209"/>
          <a:ext cx="4349080" cy="1739632"/>
        </a:xfrm>
        <a:prstGeom prst="chevr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marL="0" lvl="0" indent="0" algn="ctr" defTabSz="1600200">
            <a:lnSpc>
              <a:spcPct val="90000"/>
            </a:lnSpc>
            <a:spcBef>
              <a:spcPct val="0"/>
            </a:spcBef>
            <a:spcAft>
              <a:spcPct val="35000"/>
            </a:spcAft>
            <a:buNone/>
          </a:pPr>
          <a:r>
            <a:rPr lang="zh-TW" altLang="en-US" sz="3600" b="0" kern="1200" dirty="0">
              <a:effectLst/>
              <a:latin typeface="標楷體" panose="03000509000000000000" pitchFamily="65" charset="-120"/>
              <a:ea typeface="標楷體" panose="03000509000000000000" pitchFamily="65" charset="-120"/>
              <a:cs typeface="Times New Roman" pitchFamily="18" charset="0"/>
            </a:rPr>
            <a:t>大學校系訂定分發比序項目順序</a:t>
          </a:r>
          <a:endParaRPr lang="zh-TW" altLang="en-US" sz="3600" b="0" kern="1200" dirty="0">
            <a:effectLst/>
            <a:latin typeface="標楷體" panose="03000509000000000000" pitchFamily="65" charset="-120"/>
            <a:ea typeface="標楷體" panose="03000509000000000000" pitchFamily="65" charset="-120"/>
          </a:endParaRPr>
        </a:p>
      </dsp:txBody>
      <dsp:txXfrm>
        <a:off x="4791263" y="467209"/>
        <a:ext cx="2609448" cy="17396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7EF2E0-FBFD-4D03-A676-CB199C324DE8}">
      <dsp:nvSpPr>
        <dsp:cNvPr id="0" name=""/>
        <dsp:cNvSpPr/>
      </dsp:nvSpPr>
      <dsp:spPr>
        <a:xfrm rot="5400000">
          <a:off x="-301181" y="303458"/>
          <a:ext cx="2007878" cy="1405515"/>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t>第一階段</a:t>
          </a:r>
        </a:p>
      </dsp:txBody>
      <dsp:txXfrm rot="-5400000">
        <a:off x="1" y="705035"/>
        <a:ext cx="1405515" cy="602363"/>
      </dsp:txXfrm>
    </dsp:sp>
    <dsp:sp modelId="{F2141B70-975D-4D58-95E0-776192109E92}">
      <dsp:nvSpPr>
        <dsp:cNvPr id="0" name=""/>
        <dsp:cNvSpPr/>
      </dsp:nvSpPr>
      <dsp:spPr>
        <a:xfrm rot="5400000">
          <a:off x="5832929" y="-4425138"/>
          <a:ext cx="1305121" cy="10159950"/>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zh-TW" altLang="en-US" sz="3200" kern="1200" dirty="0"/>
            <a:t>依學科能力測驗成績進行檢定及篩選</a:t>
          </a:r>
          <a:r>
            <a:rPr lang="en-US" altLang="zh-TW" sz="3200" b="1" kern="1200" dirty="0">
              <a:solidFill>
                <a:srgbClr val="FF0000"/>
              </a:solidFill>
            </a:rPr>
            <a:t>(</a:t>
          </a:r>
          <a:r>
            <a:rPr lang="zh-TW" altLang="en-US" sz="3200" b="1" kern="1200" dirty="0">
              <a:solidFill>
                <a:srgbClr val="FF0000"/>
              </a:solidFill>
            </a:rPr>
            <a:t>最多</a:t>
          </a:r>
          <a:r>
            <a:rPr lang="en-US" altLang="zh-TW" sz="3200" b="1" kern="1200" dirty="0">
              <a:solidFill>
                <a:srgbClr val="FF0000"/>
              </a:solidFill>
            </a:rPr>
            <a:t>4</a:t>
          </a:r>
          <a:r>
            <a:rPr lang="zh-TW" altLang="en-US" sz="3200" b="1" kern="1200" dirty="0">
              <a:solidFill>
                <a:srgbClr val="FF0000"/>
              </a:solidFill>
            </a:rPr>
            <a:t>科</a:t>
          </a:r>
          <a:r>
            <a:rPr lang="en-US" altLang="zh-TW" sz="3200" b="1" kern="1200" dirty="0">
              <a:solidFill>
                <a:srgbClr val="FF0000"/>
              </a:solidFill>
            </a:rPr>
            <a:t>)</a:t>
          </a:r>
          <a:endParaRPr lang="zh-TW" altLang="en-US" sz="3200" b="1" kern="1200" dirty="0">
            <a:solidFill>
              <a:srgbClr val="FF0000"/>
            </a:solidFill>
          </a:endParaRPr>
        </a:p>
      </dsp:txBody>
      <dsp:txXfrm rot="-5400000">
        <a:off x="1405515" y="65987"/>
        <a:ext cx="10096239" cy="1177699"/>
      </dsp:txXfrm>
    </dsp:sp>
    <dsp:sp modelId="{D5021B8D-DBC9-45DE-AFCF-C4210566B741}">
      <dsp:nvSpPr>
        <dsp:cNvPr id="0" name=""/>
        <dsp:cNvSpPr/>
      </dsp:nvSpPr>
      <dsp:spPr>
        <a:xfrm rot="5400000">
          <a:off x="-301181" y="2202399"/>
          <a:ext cx="2007878" cy="1405515"/>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t>第二階段</a:t>
          </a:r>
        </a:p>
      </dsp:txBody>
      <dsp:txXfrm rot="-5400000">
        <a:off x="1" y="2603976"/>
        <a:ext cx="1405515" cy="602363"/>
      </dsp:txXfrm>
    </dsp:sp>
    <dsp:sp modelId="{72994DFA-B43D-4A31-84C5-084A99050D12}">
      <dsp:nvSpPr>
        <dsp:cNvPr id="0" name=""/>
        <dsp:cNvSpPr/>
      </dsp:nvSpPr>
      <dsp:spPr>
        <a:xfrm rot="5400000">
          <a:off x="5246232" y="-2526080"/>
          <a:ext cx="2478516" cy="10159950"/>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zh-TW" altLang="en-US" sz="3200" kern="1200" dirty="0"/>
            <a:t>備審資料審查、口試、筆試、小論文及實作等</a:t>
          </a:r>
          <a:r>
            <a:rPr lang="en-US" altLang="zh-TW" sz="2400" b="1" kern="1200" dirty="0">
              <a:solidFill>
                <a:srgbClr val="FF0000"/>
              </a:solidFill>
              <a:latin typeface="Gill Sans MT"/>
              <a:ea typeface="微軟正黑體"/>
              <a:cs typeface="+mn-cs"/>
            </a:rPr>
            <a:t>(</a:t>
          </a:r>
          <a:r>
            <a:rPr lang="zh-TW" altLang="en-US" sz="2400" b="1" kern="1200" dirty="0">
              <a:solidFill>
                <a:srgbClr val="FF0000"/>
              </a:solidFill>
            </a:rPr>
            <a:t>各校不同</a:t>
          </a:r>
          <a:r>
            <a:rPr lang="en-US" altLang="zh-TW" sz="2400" b="1" kern="1200" dirty="0">
              <a:solidFill>
                <a:srgbClr val="FF0000"/>
              </a:solidFill>
            </a:rPr>
            <a:t>)</a:t>
          </a:r>
          <a:endParaRPr lang="zh-TW" altLang="en-US" sz="3200" b="1" kern="1200" dirty="0">
            <a:solidFill>
              <a:srgbClr val="FF0000"/>
            </a:solidFill>
          </a:endParaRPr>
        </a:p>
        <a:p>
          <a:pPr marL="285750" lvl="1" indent="-285750" algn="l" defTabSz="1422400">
            <a:lnSpc>
              <a:spcPct val="90000"/>
            </a:lnSpc>
            <a:spcBef>
              <a:spcPct val="0"/>
            </a:spcBef>
            <a:spcAft>
              <a:spcPct val="15000"/>
            </a:spcAft>
            <a:buChar char="•"/>
          </a:pPr>
          <a:r>
            <a:rPr lang="zh-TW" altLang="en-US" sz="3200" kern="1200" dirty="0"/>
            <a:t>備審資料</a:t>
          </a:r>
          <a:r>
            <a:rPr lang="en-US" altLang="zh-TW" sz="3200" kern="1200" dirty="0"/>
            <a:t>:</a:t>
          </a:r>
          <a:r>
            <a:rPr lang="zh-TW" altLang="en-US" sz="3200" kern="1200" dirty="0"/>
            <a:t> 自傳、讀書計畫、申請動機、活動經驗、特殊競賽表現、幹部證明、社團參與</a:t>
          </a:r>
          <a:r>
            <a:rPr lang="en-US" altLang="zh-TW" sz="3200" b="1" kern="1200" dirty="0">
              <a:solidFill>
                <a:srgbClr val="FF0000"/>
              </a:solidFill>
              <a:latin typeface="Gill Sans MT"/>
              <a:ea typeface="微軟正黑體"/>
              <a:cs typeface="+mn-cs"/>
            </a:rPr>
            <a:t>(</a:t>
          </a:r>
          <a:r>
            <a:rPr lang="zh-TW" altLang="en-US" sz="3200" b="1" kern="1200" dirty="0">
              <a:solidFill>
                <a:srgbClr val="FF0000"/>
              </a:solidFill>
              <a:latin typeface="Gill Sans MT"/>
              <a:ea typeface="微軟正黑體"/>
              <a:cs typeface="+mn-cs"/>
            </a:rPr>
            <a:t>高一、二累積的</a:t>
          </a:r>
          <a:r>
            <a:rPr lang="en-US" altLang="zh-TW" sz="3200" b="1" kern="1200" dirty="0">
              <a:solidFill>
                <a:srgbClr val="FF0000"/>
              </a:solidFill>
              <a:latin typeface="Gill Sans MT"/>
              <a:ea typeface="微軟正黑體"/>
              <a:cs typeface="+mn-cs"/>
            </a:rPr>
            <a:t>)</a:t>
          </a:r>
          <a:endParaRPr lang="zh-TW" altLang="en-US" sz="3200" b="1" kern="1200" dirty="0">
            <a:solidFill>
              <a:srgbClr val="FF0000"/>
            </a:solidFill>
            <a:latin typeface="Gill Sans MT"/>
            <a:ea typeface="微軟正黑體"/>
            <a:cs typeface="+mn-cs"/>
          </a:endParaRPr>
        </a:p>
      </dsp:txBody>
      <dsp:txXfrm rot="-5400000">
        <a:off x="1405516" y="1435627"/>
        <a:ext cx="10038959" cy="22365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038B6-6F5E-46A7-B268-417C996FB814}">
      <dsp:nvSpPr>
        <dsp:cNvPr id="0" name=""/>
        <dsp:cNvSpPr/>
      </dsp:nvSpPr>
      <dsp:spPr>
        <a:xfrm>
          <a:off x="9342" y="800098"/>
          <a:ext cx="1849959" cy="306705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har char="•"/>
          </a:pPr>
          <a:r>
            <a:rPr lang="zh-TW" altLang="en-US" sz="2800" kern="1200" dirty="0"/>
            <a:t>不只看成績，什麼都要有</a:t>
          </a:r>
        </a:p>
      </dsp:txBody>
      <dsp:txXfrm>
        <a:off x="63525" y="854281"/>
        <a:ext cx="1741593" cy="2301461"/>
      </dsp:txXfrm>
    </dsp:sp>
    <dsp:sp modelId="{AE59EE2B-4919-450A-B12B-BF5E28CC1A3F}">
      <dsp:nvSpPr>
        <dsp:cNvPr id="0" name=""/>
        <dsp:cNvSpPr/>
      </dsp:nvSpPr>
      <dsp:spPr>
        <a:xfrm>
          <a:off x="736484" y="1655518"/>
          <a:ext cx="2602121" cy="2602121"/>
        </a:xfrm>
        <a:prstGeom prst="leftCircularArrow">
          <a:avLst>
            <a:gd name="adj1" fmla="val 2242"/>
            <a:gd name="adj2" fmla="val 270083"/>
            <a:gd name="adj3" fmla="val 1049135"/>
            <a:gd name="adj4" fmla="val 8028031"/>
            <a:gd name="adj5" fmla="val 261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A38889-DCD9-4940-A85B-A823110DF6DA}">
      <dsp:nvSpPr>
        <dsp:cNvPr id="0" name=""/>
        <dsp:cNvSpPr/>
      </dsp:nvSpPr>
      <dsp:spPr>
        <a:xfrm>
          <a:off x="478284" y="3322622"/>
          <a:ext cx="1404947" cy="52739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t>醫學系</a:t>
          </a:r>
        </a:p>
      </dsp:txBody>
      <dsp:txXfrm>
        <a:off x="493731" y="3338069"/>
        <a:ext cx="1374053" cy="496496"/>
      </dsp:txXfrm>
    </dsp:sp>
    <dsp:sp modelId="{B254E716-C8A3-4836-9337-FB7DFF6FCC0D}">
      <dsp:nvSpPr>
        <dsp:cNvPr id="0" name=""/>
        <dsp:cNvSpPr/>
      </dsp:nvSpPr>
      <dsp:spPr>
        <a:xfrm>
          <a:off x="2156998" y="171538"/>
          <a:ext cx="2820048" cy="432417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har char="•"/>
          </a:pPr>
          <a:r>
            <a:rPr lang="zh-TW" altLang="en-US" sz="2800" kern="1200" dirty="0"/>
            <a:t>明確的成績</a:t>
          </a:r>
          <a:r>
            <a:rPr lang="en-US" altLang="zh-TW" sz="2800" kern="1200" dirty="0"/>
            <a:t>(</a:t>
          </a:r>
          <a:r>
            <a:rPr lang="zh-TW" altLang="en-US" sz="2800" kern="1200" dirty="0"/>
            <a:t>含模擬考</a:t>
          </a:r>
          <a:r>
            <a:rPr lang="en-US" altLang="zh-TW" sz="2800" kern="1200" dirty="0"/>
            <a:t>)</a:t>
          </a:r>
          <a:endParaRPr lang="zh-TW" altLang="en-US" sz="2800" kern="1200" dirty="0"/>
        </a:p>
        <a:p>
          <a:pPr marL="285750" lvl="1" indent="-285750" algn="l" defTabSz="1244600">
            <a:lnSpc>
              <a:spcPct val="90000"/>
            </a:lnSpc>
            <a:spcBef>
              <a:spcPct val="0"/>
            </a:spcBef>
            <a:spcAft>
              <a:spcPct val="15000"/>
            </a:spcAft>
            <a:buChar char="•"/>
          </a:pPr>
          <a:r>
            <a:rPr lang="zh-TW" altLang="en-US" sz="2800" kern="1200" dirty="0"/>
            <a:t>具體的表現</a:t>
          </a:r>
        </a:p>
        <a:p>
          <a:pPr marL="285750" lvl="1" indent="-285750" algn="l" defTabSz="1244600">
            <a:lnSpc>
              <a:spcPct val="90000"/>
            </a:lnSpc>
            <a:spcBef>
              <a:spcPct val="0"/>
            </a:spcBef>
            <a:spcAft>
              <a:spcPct val="15000"/>
            </a:spcAft>
            <a:buChar char="•"/>
          </a:pPr>
          <a:r>
            <a:rPr lang="zh-TW" altLang="en-US" sz="2800" kern="1200" dirty="0"/>
            <a:t>區域型以上的競賽成果</a:t>
          </a:r>
        </a:p>
      </dsp:txBody>
      <dsp:txXfrm>
        <a:off x="2239594" y="1180742"/>
        <a:ext cx="2654856" cy="3232373"/>
      </dsp:txXfrm>
    </dsp:sp>
    <dsp:sp modelId="{2D12FE01-2B8A-4C15-A745-438113937A3A}">
      <dsp:nvSpPr>
        <dsp:cNvPr id="0" name=""/>
        <dsp:cNvSpPr/>
      </dsp:nvSpPr>
      <dsp:spPr>
        <a:xfrm>
          <a:off x="3359450" y="75661"/>
          <a:ext cx="3041862" cy="3041862"/>
        </a:xfrm>
        <a:prstGeom prst="circularArrow">
          <a:avLst>
            <a:gd name="adj1" fmla="val 1918"/>
            <a:gd name="adj2" fmla="val 229330"/>
            <a:gd name="adj3" fmla="val 21001110"/>
            <a:gd name="adj4" fmla="val 13981461"/>
            <a:gd name="adj5" fmla="val 22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C929D0-3DE2-45F8-BFF7-F15D0F4EE008}">
      <dsp:nvSpPr>
        <dsp:cNvPr id="0" name=""/>
        <dsp:cNvSpPr/>
      </dsp:nvSpPr>
      <dsp:spPr>
        <a:xfrm>
          <a:off x="2957654" y="432021"/>
          <a:ext cx="2091871" cy="52739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t>理工學系</a:t>
          </a:r>
        </a:p>
      </dsp:txBody>
      <dsp:txXfrm>
        <a:off x="2973101" y="447468"/>
        <a:ext cx="2060977" cy="496496"/>
      </dsp:txXfrm>
    </dsp:sp>
    <dsp:sp modelId="{6657AA9C-40C3-4FC8-9A4A-5B78EA83C532}">
      <dsp:nvSpPr>
        <dsp:cNvPr id="0" name=""/>
        <dsp:cNvSpPr/>
      </dsp:nvSpPr>
      <dsp:spPr>
        <a:xfrm>
          <a:off x="5261088" y="706469"/>
          <a:ext cx="2452199" cy="325431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har char="•"/>
          </a:pPr>
          <a:r>
            <a:rPr lang="zh-TW" altLang="en-US" sz="2800" kern="1200" dirty="0"/>
            <a:t>數學</a:t>
          </a:r>
          <a:r>
            <a:rPr lang="en-US" altLang="zh-TW" sz="2800" kern="1200" dirty="0"/>
            <a:t>/</a:t>
          </a:r>
          <a:r>
            <a:rPr lang="zh-TW" altLang="en-US" sz="2800" kern="1200" dirty="0"/>
            <a:t>英文表現</a:t>
          </a:r>
        </a:p>
        <a:p>
          <a:pPr marL="285750" lvl="1" indent="-285750" algn="l" defTabSz="1244600">
            <a:lnSpc>
              <a:spcPct val="90000"/>
            </a:lnSpc>
            <a:spcBef>
              <a:spcPct val="0"/>
            </a:spcBef>
            <a:spcAft>
              <a:spcPct val="15000"/>
            </a:spcAft>
            <a:buChar char="•"/>
          </a:pPr>
          <a:r>
            <a:rPr lang="zh-TW" altLang="en-US" sz="2800" kern="1200" dirty="0"/>
            <a:t>幹部與管理經驗</a:t>
          </a:r>
        </a:p>
      </dsp:txBody>
      <dsp:txXfrm>
        <a:off x="5332910" y="778291"/>
        <a:ext cx="2308555" cy="2413313"/>
      </dsp:txXfrm>
    </dsp:sp>
    <dsp:sp modelId="{7DC385AC-58C9-479F-A6B5-3F673BB67C00}">
      <dsp:nvSpPr>
        <dsp:cNvPr id="0" name=""/>
        <dsp:cNvSpPr/>
      </dsp:nvSpPr>
      <dsp:spPr>
        <a:xfrm>
          <a:off x="6361853" y="1934711"/>
          <a:ext cx="2420930" cy="2420930"/>
        </a:xfrm>
        <a:prstGeom prst="leftCircularArrow">
          <a:avLst>
            <a:gd name="adj1" fmla="val 2410"/>
            <a:gd name="adj2" fmla="val 291422"/>
            <a:gd name="adj3" fmla="val 539021"/>
            <a:gd name="adj4" fmla="val 7496577"/>
            <a:gd name="adj5" fmla="val 281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79D0A2-4856-4C9C-9199-7E528EDA1E24}">
      <dsp:nvSpPr>
        <dsp:cNvPr id="0" name=""/>
        <dsp:cNvSpPr/>
      </dsp:nvSpPr>
      <dsp:spPr>
        <a:xfrm>
          <a:off x="5938203" y="3558228"/>
          <a:ext cx="1954011" cy="52739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t>商管學系</a:t>
          </a:r>
        </a:p>
      </dsp:txBody>
      <dsp:txXfrm>
        <a:off x="5953650" y="3573675"/>
        <a:ext cx="1923117" cy="496496"/>
      </dsp:txXfrm>
    </dsp:sp>
    <dsp:sp modelId="{F27CA37B-AF24-4B75-B7E2-033E9BF14651}">
      <dsp:nvSpPr>
        <dsp:cNvPr id="0" name=""/>
        <dsp:cNvSpPr/>
      </dsp:nvSpPr>
      <dsp:spPr>
        <a:xfrm>
          <a:off x="7991077" y="659443"/>
          <a:ext cx="2097599" cy="334836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har char="•"/>
          </a:pPr>
          <a:r>
            <a:rPr lang="zh-TW" altLang="en-US" sz="2800" kern="1200" dirty="0"/>
            <a:t>語言與思辯能力</a:t>
          </a:r>
        </a:p>
        <a:p>
          <a:pPr marL="285750" lvl="1" indent="-285750" algn="l" defTabSz="1244600">
            <a:lnSpc>
              <a:spcPct val="90000"/>
            </a:lnSpc>
            <a:spcBef>
              <a:spcPct val="0"/>
            </a:spcBef>
            <a:spcAft>
              <a:spcPct val="15000"/>
            </a:spcAft>
            <a:buChar char="•"/>
          </a:pPr>
          <a:r>
            <a:rPr lang="zh-TW" altLang="en-US" sz="2800" kern="1200" dirty="0"/>
            <a:t>人際互動與觀察</a:t>
          </a:r>
        </a:p>
      </dsp:txBody>
      <dsp:txXfrm>
        <a:off x="8052514" y="1438386"/>
        <a:ext cx="1974725" cy="2507982"/>
      </dsp:txXfrm>
    </dsp:sp>
    <dsp:sp modelId="{057AF8CE-5BBE-4F81-8E70-A81A4AE45AC6}">
      <dsp:nvSpPr>
        <dsp:cNvPr id="0" name=""/>
        <dsp:cNvSpPr/>
      </dsp:nvSpPr>
      <dsp:spPr>
        <a:xfrm>
          <a:off x="8270667" y="800187"/>
          <a:ext cx="2054432" cy="52739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t>人文社會</a:t>
          </a:r>
        </a:p>
      </dsp:txBody>
      <dsp:txXfrm>
        <a:off x="8286114" y="815634"/>
        <a:ext cx="2023538" cy="4964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366F3D-17D4-4180-BC98-3C7018F3BA57}" type="datetimeFigureOut">
              <a:rPr lang="zh-TW" altLang="en-US" smtClean="0"/>
              <a:t>2020/9/18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77CF0-C236-4463-B555-5AD2347AEA66}" type="slidenum">
              <a:rPr lang="zh-TW" altLang="en-US" smtClean="0"/>
              <a:t>‹#›</a:t>
            </a:fld>
            <a:endParaRPr lang="zh-TW" altLang="en-US"/>
          </a:p>
        </p:txBody>
      </p:sp>
    </p:spTree>
    <p:extLst>
      <p:ext uri="{BB962C8B-B14F-4D97-AF65-F5344CB8AC3E}">
        <p14:creationId xmlns:p14="http://schemas.microsoft.com/office/powerpoint/2010/main" val="2971124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E477CF0-C236-4463-B555-5AD2347AEA66}" type="slidenum">
              <a:rPr lang="zh-TW" altLang="en-US" smtClean="0"/>
              <a:t>22</a:t>
            </a:fld>
            <a:endParaRPr lang="zh-TW" altLang="en-US"/>
          </a:p>
        </p:txBody>
      </p:sp>
    </p:spTree>
    <p:extLst>
      <p:ext uri="{BB962C8B-B14F-4D97-AF65-F5344CB8AC3E}">
        <p14:creationId xmlns:p14="http://schemas.microsoft.com/office/powerpoint/2010/main" val="314751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選系建議以落點分析為基準，可以往上挑一兩個挑戰學校科系</a:t>
            </a:r>
            <a:r>
              <a:rPr lang="en-US" altLang="zh-TW" dirty="0"/>
              <a:t>(</a:t>
            </a:r>
            <a:r>
              <a:rPr lang="zh-TW" altLang="en-US" dirty="0"/>
              <a:t>說不定就上了呢</a:t>
            </a:r>
            <a:r>
              <a:rPr lang="en-US" altLang="zh-TW" dirty="0"/>
              <a:t>?)</a:t>
            </a:r>
            <a:r>
              <a:rPr lang="zh-TW" altLang="en-US" dirty="0"/>
              <a:t>，也可以往下調一點點可接受的學校科系。</a:t>
            </a:r>
            <a:endParaRPr lang="en-US" altLang="zh-TW" dirty="0"/>
          </a:p>
          <a:p>
            <a:r>
              <a:rPr lang="zh-TW" altLang="en-US" dirty="0"/>
              <a:t>挑選上了會笑，至少會微笑的學校科系，也不要選上了會哭到睡不著的學校科系。</a:t>
            </a:r>
          </a:p>
        </p:txBody>
      </p:sp>
      <p:sp>
        <p:nvSpPr>
          <p:cNvPr id="4" name="投影片編號版面配置區 3"/>
          <p:cNvSpPr>
            <a:spLocks noGrp="1"/>
          </p:cNvSpPr>
          <p:nvPr>
            <p:ph type="sldNum" sz="quarter" idx="5"/>
          </p:nvPr>
        </p:nvSpPr>
        <p:spPr/>
        <p:txBody>
          <a:bodyPr/>
          <a:lstStyle/>
          <a:p>
            <a:fld id="{BE477CF0-C236-4463-B555-5AD2347AEA66}" type="slidenum">
              <a:rPr lang="zh-TW" altLang="en-US" smtClean="0"/>
              <a:t>48</a:t>
            </a:fld>
            <a:endParaRPr lang="zh-TW" altLang="en-US"/>
          </a:p>
        </p:txBody>
      </p:sp>
    </p:spTree>
    <p:extLst>
      <p:ext uri="{BB962C8B-B14F-4D97-AF65-F5344CB8AC3E}">
        <p14:creationId xmlns:p14="http://schemas.microsoft.com/office/powerpoint/2010/main" val="1994990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輔導老師提供學生升學諮詢，歡迎預約</a:t>
            </a:r>
          </a:p>
        </p:txBody>
      </p:sp>
      <p:sp>
        <p:nvSpPr>
          <p:cNvPr id="4" name="投影片編號版面配置區 3"/>
          <p:cNvSpPr>
            <a:spLocks noGrp="1"/>
          </p:cNvSpPr>
          <p:nvPr>
            <p:ph type="sldNum" sz="quarter" idx="5"/>
          </p:nvPr>
        </p:nvSpPr>
        <p:spPr/>
        <p:txBody>
          <a:bodyPr/>
          <a:lstStyle/>
          <a:p>
            <a:fld id="{BE477CF0-C236-4463-B555-5AD2347AEA66}" type="slidenum">
              <a:rPr lang="zh-TW" altLang="en-US" smtClean="0"/>
              <a:t>51</a:t>
            </a:fld>
            <a:endParaRPr lang="zh-TW" altLang="en-US"/>
          </a:p>
        </p:txBody>
      </p:sp>
    </p:spTree>
    <p:extLst>
      <p:ext uri="{BB962C8B-B14F-4D97-AF65-F5344CB8AC3E}">
        <p14:creationId xmlns:p14="http://schemas.microsoft.com/office/powerpoint/2010/main" val="2113873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9/18/2020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23A1CC3-2375-41D4-9E03-427CAF2A4C1A}" type="datetimeFigureOut">
              <a:rPr lang="en-US" dirty="0"/>
              <a:t>9/18/2020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標題與輔助字幕">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zh-TW" altLang="en-US"/>
              <a:t>按一下以編輯母片標題樣式</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AFF16868-8199-4C2C-A5B1-63AEE139F88E}" type="datetimeFigureOut">
              <a:rPr lang="en-US" dirty="0"/>
              <a:t>9/18/2020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引述 (含輔助字幕)">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zh-TW" altLang="en-US"/>
              <a:t>按一下以編輯母片標題樣式</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AAD9FF7F-6988-44CC-821B-644E70CD2F73}" type="datetimeFigureOut">
              <a:rPr lang="en-US" dirty="0"/>
              <a:t>9/18/2020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片">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5C12C299-16B2-4475-990D-751901EACC14}" type="datetimeFigureOut">
              <a:rPr lang="en-US" dirty="0"/>
              <a:t>9/18/2020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zh-TW" altLang="en-US"/>
              <a:t>按一下以編輯母片標題樣式</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9/18/2020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zh-TW" altLang="en-US"/>
              <a:t>按一下以編輯母片標題樣式</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9/18/2020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9/18/2020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9/18/2020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Noto Sans Mono CJK JP Bold"/>
                <a:cs typeface="Noto Sans Mono CJK JP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9130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9/18/2020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34E6425-0181-43F2-84FC-787E803FD2F8}" type="datetimeFigureOut">
              <a:rPr lang="en-US" dirty="0"/>
              <a:t>9/18/2020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9/18/2020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9/18/2020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9/18/2020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9/18/2020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6E86A4C-8E40-4F87-A4F0-01A0687C5742}" type="datetimeFigureOut">
              <a:rPr lang="en-US" dirty="0"/>
              <a:t>9/18/2020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zh-TW" altLang="en-US"/>
              <a:t>按一下圖示以新增圖片</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5E72C73-2D91-4E12-BA25-F0AA0C03599B}" type="datetimeFigureOut">
              <a:rPr lang="en-US" dirty="0"/>
              <a:t>9/18/2020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9/18/2020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 id="2147483674" r:id="rId18"/>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career.ceec.edu.tw/"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unews.com.tw/News/Info/3401"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0.jpeg"/></Relationships>
</file>

<file path=ppt/slides/_rels/slide4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2.emf"/></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9.png"/><Relationship Id="rId5" Type="http://schemas.openxmlformats.org/officeDocument/2006/relationships/image" Target="../media/image18.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7.jpeg"/></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unews.com.tw/News/Info/3786" TargetMode="External"/><Relationship Id="rId2" Type="http://schemas.openxmlformats.org/officeDocument/2006/relationships/hyperlink" Target="https://www.unews.com.tw/News/Info/3785" TargetMode="External"/><Relationship Id="rId1" Type="http://schemas.openxmlformats.org/officeDocument/2006/relationships/slideLayout" Target="../slideLayouts/slideLayout2.xml"/><Relationship Id="rId4" Type="http://schemas.openxmlformats.org/officeDocument/2006/relationships/hyperlink" Target="https://www.unews.com.tw/News/Info/3787"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EA3C41-1848-40FA-A023-EBFE50D3D7DF}"/>
              </a:ext>
            </a:extLst>
          </p:cNvPr>
          <p:cNvSpPr>
            <a:spLocks noGrp="1"/>
          </p:cNvSpPr>
          <p:nvPr>
            <p:ph type="ctrTitle"/>
          </p:nvPr>
        </p:nvSpPr>
        <p:spPr>
          <a:xfrm>
            <a:off x="1380226" y="1630281"/>
            <a:ext cx="9635706" cy="2677648"/>
          </a:xfrm>
        </p:spPr>
        <p:txBody>
          <a:bodyPr/>
          <a:lstStyle/>
          <a:p>
            <a:pPr algn="ctr"/>
            <a:r>
              <a:rPr lang="zh-TW" altLang="en-US" sz="6600" dirty="0"/>
              <a:t>普通科高三</a:t>
            </a:r>
            <a:br>
              <a:rPr lang="en-US" altLang="zh-TW" sz="6600" dirty="0"/>
            </a:br>
            <a:r>
              <a:rPr lang="zh-TW" altLang="en-US" sz="6600" dirty="0"/>
              <a:t>考試與升學管道說明</a:t>
            </a:r>
          </a:p>
        </p:txBody>
      </p:sp>
      <p:sp>
        <p:nvSpPr>
          <p:cNvPr id="3" name="副標題 2">
            <a:extLst>
              <a:ext uri="{FF2B5EF4-FFF2-40B4-BE49-F238E27FC236}">
                <a16:creationId xmlns:a16="http://schemas.microsoft.com/office/drawing/2014/main" id="{361DEF4D-ED0D-4615-B170-9E48121BB0A4}"/>
              </a:ext>
            </a:extLst>
          </p:cNvPr>
          <p:cNvSpPr>
            <a:spLocks noGrp="1"/>
          </p:cNvSpPr>
          <p:nvPr>
            <p:ph type="subTitle" idx="1"/>
          </p:nvPr>
        </p:nvSpPr>
        <p:spPr>
          <a:xfrm>
            <a:off x="6285755" y="4665620"/>
            <a:ext cx="8825658" cy="861420"/>
          </a:xfrm>
        </p:spPr>
        <p:txBody>
          <a:bodyPr>
            <a:normAutofit/>
          </a:bodyPr>
          <a:lstStyle/>
          <a:p>
            <a:r>
              <a:rPr lang="zh-TW" altLang="en-US" sz="4000" dirty="0"/>
              <a:t>輔導處 聶吟芳老師</a:t>
            </a:r>
          </a:p>
        </p:txBody>
      </p:sp>
      <p:sp>
        <p:nvSpPr>
          <p:cNvPr id="4" name="矩形: 圓角 3">
            <a:extLst>
              <a:ext uri="{FF2B5EF4-FFF2-40B4-BE49-F238E27FC236}">
                <a16:creationId xmlns:a16="http://schemas.microsoft.com/office/drawing/2014/main" id="{B07AF5CA-2E25-48D6-8A1E-4A7597B3773E}"/>
              </a:ext>
            </a:extLst>
          </p:cNvPr>
          <p:cNvSpPr/>
          <p:nvPr/>
        </p:nvSpPr>
        <p:spPr>
          <a:xfrm>
            <a:off x="1062354" y="1478678"/>
            <a:ext cx="3171825" cy="82216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600" dirty="0"/>
              <a:t>親職講座</a:t>
            </a:r>
          </a:p>
        </p:txBody>
      </p:sp>
    </p:spTree>
    <p:extLst>
      <p:ext uri="{BB962C8B-B14F-4D97-AF65-F5344CB8AC3E}">
        <p14:creationId xmlns:p14="http://schemas.microsoft.com/office/powerpoint/2010/main" val="3831110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F5F922-696F-4C9C-83F6-257D288353A1}"/>
              </a:ext>
            </a:extLst>
          </p:cNvPr>
          <p:cNvSpPr>
            <a:spLocks noGrp="1"/>
          </p:cNvSpPr>
          <p:nvPr>
            <p:ph type="title"/>
          </p:nvPr>
        </p:nvSpPr>
        <p:spPr/>
        <p:txBody>
          <a:bodyPr/>
          <a:lstStyle/>
          <a:p>
            <a:endParaRPr lang="zh-TW" altLang="en-US" dirty="0"/>
          </a:p>
        </p:txBody>
      </p:sp>
      <p:graphicFrame>
        <p:nvGraphicFramePr>
          <p:cNvPr id="4" name="表格 4">
            <a:extLst>
              <a:ext uri="{FF2B5EF4-FFF2-40B4-BE49-F238E27FC236}">
                <a16:creationId xmlns:a16="http://schemas.microsoft.com/office/drawing/2014/main" id="{35448137-E183-44DB-B1E2-EDA2E5E99322}"/>
              </a:ext>
            </a:extLst>
          </p:cNvPr>
          <p:cNvGraphicFramePr>
            <a:graphicFrameLocks noGrp="1"/>
          </p:cNvGraphicFramePr>
          <p:nvPr>
            <p:ph idx="1"/>
            <p:extLst>
              <p:ext uri="{D42A27DB-BD31-4B8C-83A1-F6EECF244321}">
                <p14:modId xmlns:p14="http://schemas.microsoft.com/office/powerpoint/2010/main" val="1444395059"/>
              </p:ext>
            </p:extLst>
          </p:nvPr>
        </p:nvGraphicFramePr>
        <p:xfrm>
          <a:off x="319088" y="384192"/>
          <a:ext cx="11553825" cy="6089617"/>
        </p:xfrm>
        <a:graphic>
          <a:graphicData uri="http://schemas.openxmlformats.org/drawingml/2006/table">
            <a:tbl>
              <a:tblPr firstRow="1" bandRow="1">
                <a:tableStyleId>{5C22544A-7EE6-4342-B048-85BDC9FD1C3A}</a:tableStyleId>
              </a:tblPr>
              <a:tblGrid>
                <a:gridCol w="1832741">
                  <a:extLst>
                    <a:ext uri="{9D8B030D-6E8A-4147-A177-3AD203B41FA5}">
                      <a16:colId xmlns:a16="http://schemas.microsoft.com/office/drawing/2014/main" val="2802364272"/>
                    </a:ext>
                  </a:extLst>
                </a:gridCol>
                <a:gridCol w="9721084">
                  <a:extLst>
                    <a:ext uri="{9D8B030D-6E8A-4147-A177-3AD203B41FA5}">
                      <a16:colId xmlns:a16="http://schemas.microsoft.com/office/drawing/2014/main" val="1448538113"/>
                    </a:ext>
                  </a:extLst>
                </a:gridCol>
              </a:tblGrid>
              <a:tr h="556443">
                <a:tc>
                  <a:txBody>
                    <a:bodyPr/>
                    <a:lstStyle/>
                    <a:p>
                      <a:r>
                        <a:rPr lang="zh-TW" altLang="en-US" sz="3200" dirty="0"/>
                        <a:t>考試日期</a:t>
                      </a:r>
                    </a:p>
                  </a:txBody>
                  <a:tcPr anchor="ctr"/>
                </a:tc>
                <a:tc>
                  <a:txBody>
                    <a:bodyPr/>
                    <a:lstStyle/>
                    <a:p>
                      <a:r>
                        <a:rPr lang="zh-TW" altLang="en-US" sz="3200" dirty="0"/>
                        <a:t>每年</a:t>
                      </a:r>
                      <a:r>
                        <a:rPr lang="en-US" altLang="zh-TW" sz="3200" dirty="0"/>
                        <a:t>1</a:t>
                      </a:r>
                      <a:r>
                        <a:rPr lang="zh-TW" altLang="en-US" sz="3200" dirty="0"/>
                        <a:t>月底</a:t>
                      </a:r>
                      <a:r>
                        <a:rPr lang="en-US" altLang="zh-TW" sz="3200" dirty="0"/>
                        <a:t>2</a:t>
                      </a:r>
                      <a:r>
                        <a:rPr lang="zh-TW" altLang="en-US" sz="3200" dirty="0"/>
                        <a:t>月初 </a:t>
                      </a:r>
                      <a:r>
                        <a:rPr lang="en-US" altLang="zh-TW" sz="3200" dirty="0"/>
                        <a:t>(110.1.22-23)</a:t>
                      </a:r>
                      <a:endParaRPr lang="zh-TW" altLang="en-US" sz="3200" dirty="0"/>
                    </a:p>
                  </a:txBody>
                  <a:tcPr anchor="ctr"/>
                </a:tc>
                <a:extLst>
                  <a:ext uri="{0D108BD9-81ED-4DB2-BD59-A6C34878D82A}">
                    <a16:rowId xmlns:a16="http://schemas.microsoft.com/office/drawing/2014/main" val="791078058"/>
                  </a:ext>
                </a:extLst>
              </a:tr>
              <a:tr h="2430778">
                <a:tc>
                  <a:txBody>
                    <a:bodyPr/>
                    <a:lstStyle/>
                    <a:p>
                      <a:r>
                        <a:rPr lang="zh-TW" altLang="en-US" sz="3200" dirty="0"/>
                        <a:t>考試科目</a:t>
                      </a:r>
                    </a:p>
                  </a:txBody>
                  <a:tcPr anchor="ctr"/>
                </a:tc>
                <a:tc>
                  <a:txBody>
                    <a:bodyPr/>
                    <a:lstStyle/>
                    <a:p>
                      <a:r>
                        <a:rPr lang="zh-TW" altLang="en-US" sz="3200" dirty="0"/>
                        <a:t>國文、英文、數學、社會、自然五考科</a:t>
                      </a:r>
                      <a:endParaRPr lang="en-US" altLang="zh-TW" sz="3200" dirty="0"/>
                    </a:p>
                    <a:p>
                      <a:pPr marL="457200" indent="-457200">
                        <a:buFont typeface="Arial" panose="020B0604020202020204" pitchFamily="34" charset="0"/>
                        <a:buChar char="•"/>
                      </a:pPr>
                      <a:r>
                        <a:rPr lang="zh-TW" altLang="en-US" sz="3200" dirty="0"/>
                        <a:t>國文考科含國文（選擇題）、國寫</a:t>
                      </a:r>
                      <a:endParaRPr lang="en-US" altLang="zh-TW" sz="3200" dirty="0"/>
                    </a:p>
                    <a:p>
                      <a:pPr marL="457200" indent="-457200">
                        <a:buFont typeface="Arial" panose="020B0604020202020204" pitchFamily="34" charset="0"/>
                        <a:buChar char="•"/>
                      </a:pPr>
                      <a:r>
                        <a:rPr lang="zh-TW" altLang="en-US" sz="3200" dirty="0"/>
                        <a:t>社會考科的內容包含歷史、地理、公民與社會</a:t>
                      </a:r>
                      <a:endParaRPr lang="en-US" altLang="zh-TW" sz="3200" dirty="0"/>
                    </a:p>
                    <a:p>
                      <a:pPr marL="457200" indent="-457200">
                        <a:buFont typeface="Arial" panose="020B0604020202020204" pitchFamily="34" charset="0"/>
                        <a:buChar char="•"/>
                      </a:pPr>
                      <a:r>
                        <a:rPr lang="zh-TW" altLang="en-US" sz="3200" dirty="0"/>
                        <a:t>自然考科的內容包含物理、化學、生物、地球科學</a:t>
                      </a:r>
                      <a:endParaRPr lang="en-US" altLang="zh-TW" sz="3200" dirty="0"/>
                    </a:p>
                    <a:p>
                      <a:pPr marL="0" indent="0">
                        <a:buFont typeface="Arial" panose="020B0604020202020204" pitchFamily="34" charset="0"/>
                        <a:buNone/>
                      </a:pPr>
                      <a:r>
                        <a:rPr lang="en-US" altLang="zh-TW" sz="3200" b="1" dirty="0">
                          <a:solidFill>
                            <a:srgbClr val="FF0000"/>
                          </a:solidFill>
                        </a:rPr>
                        <a:t>108</a:t>
                      </a:r>
                      <a:r>
                        <a:rPr lang="zh-TW" altLang="en-US" sz="3200" b="1" dirty="0">
                          <a:solidFill>
                            <a:srgbClr val="FF0000"/>
                          </a:solidFill>
                        </a:rPr>
                        <a:t>學年度起考生可自由選考</a:t>
                      </a:r>
                    </a:p>
                  </a:txBody>
                  <a:tcPr anchor="ctr"/>
                </a:tc>
                <a:extLst>
                  <a:ext uri="{0D108BD9-81ED-4DB2-BD59-A6C34878D82A}">
                    <a16:rowId xmlns:a16="http://schemas.microsoft.com/office/drawing/2014/main" val="4006471596"/>
                  </a:ext>
                </a:extLst>
              </a:tr>
              <a:tr h="1025027">
                <a:tc>
                  <a:txBody>
                    <a:bodyPr/>
                    <a:lstStyle/>
                    <a:p>
                      <a:r>
                        <a:rPr lang="zh-TW" altLang="en-US" sz="3200" dirty="0"/>
                        <a:t>考試範圍</a:t>
                      </a:r>
                    </a:p>
                  </a:txBody>
                  <a:tcPr anchor="ctr"/>
                </a:tc>
                <a:tc>
                  <a:txBody>
                    <a:bodyPr/>
                    <a:lstStyle/>
                    <a:p>
                      <a:r>
                        <a:rPr lang="zh-TW" altLang="en-US" sz="3200" dirty="0"/>
                        <a:t>國文（選擇題）、英文包括高一至高三上學期</a:t>
                      </a:r>
                      <a:endParaRPr lang="en-US" altLang="zh-TW" sz="3200" dirty="0"/>
                    </a:p>
                    <a:p>
                      <a:r>
                        <a:rPr lang="zh-TW" altLang="en-US" sz="3200" dirty="0"/>
                        <a:t>社會、數學與自然包括高一、高二必修課程。</a:t>
                      </a:r>
                    </a:p>
                  </a:txBody>
                  <a:tcPr anchor="ctr"/>
                </a:tc>
                <a:extLst>
                  <a:ext uri="{0D108BD9-81ED-4DB2-BD59-A6C34878D82A}">
                    <a16:rowId xmlns:a16="http://schemas.microsoft.com/office/drawing/2014/main" val="4018088196"/>
                  </a:ext>
                </a:extLst>
              </a:tr>
              <a:tr h="1025027">
                <a:tc>
                  <a:txBody>
                    <a:bodyPr/>
                    <a:lstStyle/>
                    <a:p>
                      <a:r>
                        <a:rPr lang="zh-TW" altLang="en-US" sz="3200" dirty="0"/>
                        <a:t>考試時間</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sz="3200" dirty="0"/>
                        <a:t>各考科均為</a:t>
                      </a:r>
                      <a:r>
                        <a:rPr lang="en-US" altLang="zh-TW" sz="3200" dirty="0"/>
                        <a:t>100</a:t>
                      </a:r>
                      <a:r>
                        <a:rPr lang="zh-TW" altLang="en-US" sz="3200" dirty="0"/>
                        <a:t>分鐘</a:t>
                      </a:r>
                      <a:endParaRPr lang="en-US" altLang="zh-TW" sz="3200" dirty="0"/>
                    </a:p>
                    <a:p>
                      <a:r>
                        <a:rPr lang="zh-TW" altLang="en-US" sz="3200" dirty="0"/>
                        <a:t>國文（選擇題）、國寫各為</a:t>
                      </a:r>
                      <a:r>
                        <a:rPr lang="en-US" altLang="zh-TW" sz="3200" dirty="0"/>
                        <a:t>80</a:t>
                      </a:r>
                      <a:r>
                        <a:rPr lang="zh-TW" altLang="en-US" sz="3200" dirty="0"/>
                        <a:t>分鐘</a:t>
                      </a:r>
                      <a:endParaRPr lang="en-US" altLang="zh-TW" sz="3200" dirty="0"/>
                    </a:p>
                  </a:txBody>
                  <a:tcPr anchor="ctr"/>
                </a:tc>
                <a:extLst>
                  <a:ext uri="{0D108BD9-81ED-4DB2-BD59-A6C34878D82A}">
                    <a16:rowId xmlns:a16="http://schemas.microsoft.com/office/drawing/2014/main" val="2648428485"/>
                  </a:ext>
                </a:extLst>
              </a:tr>
              <a:tr h="847057">
                <a:tc>
                  <a:txBody>
                    <a:bodyPr/>
                    <a:lstStyle/>
                    <a:p>
                      <a:r>
                        <a:rPr lang="zh-TW" altLang="en-US" sz="3200" dirty="0"/>
                        <a:t>成績計算</a:t>
                      </a:r>
                    </a:p>
                  </a:txBody>
                  <a:tcPr anchor="ctr"/>
                </a:tc>
                <a:tc>
                  <a:txBody>
                    <a:bodyPr/>
                    <a:lstStyle/>
                    <a:p>
                      <a:r>
                        <a:rPr lang="zh-TW" altLang="en-US" sz="3200" dirty="0"/>
                        <a:t>答錯不倒扣，各科最高</a:t>
                      </a:r>
                      <a:r>
                        <a:rPr lang="en-US" altLang="zh-TW" sz="3200" b="1" dirty="0">
                          <a:solidFill>
                            <a:srgbClr val="FF0000"/>
                          </a:solidFill>
                        </a:rPr>
                        <a:t>15</a:t>
                      </a:r>
                      <a:r>
                        <a:rPr lang="zh-TW" altLang="en-US" sz="3200" dirty="0"/>
                        <a:t>級分</a:t>
                      </a:r>
                    </a:p>
                  </a:txBody>
                  <a:tcPr anchor="ctr"/>
                </a:tc>
                <a:extLst>
                  <a:ext uri="{0D108BD9-81ED-4DB2-BD59-A6C34878D82A}">
                    <a16:rowId xmlns:a16="http://schemas.microsoft.com/office/drawing/2014/main" val="329700542"/>
                  </a:ext>
                </a:extLst>
              </a:tr>
            </a:tbl>
          </a:graphicData>
        </a:graphic>
      </p:graphicFrame>
    </p:spTree>
    <p:extLst>
      <p:ext uri="{BB962C8B-B14F-4D97-AF65-F5344CB8AC3E}">
        <p14:creationId xmlns:p14="http://schemas.microsoft.com/office/powerpoint/2010/main" val="487338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E9EEFF-1008-46DD-8CC9-17989F420C94}"/>
              </a:ext>
            </a:extLst>
          </p:cNvPr>
          <p:cNvSpPr>
            <a:spLocks noGrp="1"/>
          </p:cNvSpPr>
          <p:nvPr>
            <p:ph type="title"/>
          </p:nvPr>
        </p:nvSpPr>
        <p:spPr/>
        <p:txBody>
          <a:bodyPr/>
          <a:lstStyle/>
          <a:p>
            <a:r>
              <a:rPr lang="zh-TW" altLang="en-US" sz="4400" b="1" dirty="0"/>
              <a:t>那些入學管道會用學測成績</a:t>
            </a:r>
            <a:r>
              <a:rPr lang="en-US" altLang="zh-TW" sz="4400" b="1" dirty="0"/>
              <a:t>?</a:t>
            </a:r>
            <a:endParaRPr lang="zh-TW" altLang="en-US" sz="4400" b="1" dirty="0"/>
          </a:p>
        </p:txBody>
      </p:sp>
      <p:sp>
        <p:nvSpPr>
          <p:cNvPr id="3" name="內容版面配置區 2">
            <a:extLst>
              <a:ext uri="{FF2B5EF4-FFF2-40B4-BE49-F238E27FC236}">
                <a16:creationId xmlns:a16="http://schemas.microsoft.com/office/drawing/2014/main" id="{51AC23B2-202A-4E32-84F0-7F57FDE1420A}"/>
              </a:ext>
            </a:extLst>
          </p:cNvPr>
          <p:cNvSpPr>
            <a:spLocks noGrp="1"/>
          </p:cNvSpPr>
          <p:nvPr>
            <p:ph idx="1"/>
          </p:nvPr>
        </p:nvSpPr>
        <p:spPr>
          <a:xfrm>
            <a:off x="1154954" y="2733675"/>
            <a:ext cx="8825659" cy="3790949"/>
          </a:xfrm>
        </p:spPr>
        <p:txBody>
          <a:bodyPr>
            <a:normAutofit/>
          </a:bodyPr>
          <a:lstStyle/>
          <a:p>
            <a:r>
              <a:rPr lang="zh-TW" altLang="en-US" sz="3200" dirty="0"/>
              <a:t>繁星推薦</a:t>
            </a:r>
            <a:endParaRPr lang="en-US" altLang="zh-TW" sz="3200" dirty="0"/>
          </a:p>
          <a:p>
            <a:r>
              <a:rPr lang="zh-TW" altLang="en-US" sz="3200" dirty="0"/>
              <a:t>個人申請</a:t>
            </a:r>
            <a:endParaRPr lang="en-US" altLang="zh-TW" sz="3200" dirty="0"/>
          </a:p>
          <a:p>
            <a:r>
              <a:rPr lang="zh-TW" altLang="en-US" sz="3200" dirty="0"/>
              <a:t>考試分發</a:t>
            </a:r>
            <a:endParaRPr lang="en-US" altLang="zh-TW" sz="3200" dirty="0"/>
          </a:p>
          <a:p>
            <a:r>
              <a:rPr lang="zh-TW" altLang="en-US" sz="3200" dirty="0"/>
              <a:t>科技院校日間部</a:t>
            </a:r>
            <a:r>
              <a:rPr lang="en-US" altLang="zh-TW" sz="3200" dirty="0"/>
              <a:t>(</a:t>
            </a:r>
            <a:r>
              <a:rPr lang="zh-TW" altLang="en-US" sz="3200" dirty="0"/>
              <a:t>四年制</a:t>
            </a:r>
            <a:r>
              <a:rPr lang="en-US" altLang="zh-TW" sz="3200" dirty="0"/>
              <a:t>)</a:t>
            </a:r>
            <a:r>
              <a:rPr lang="zh-TW" altLang="en-US" sz="3200" dirty="0"/>
              <a:t>申請入學</a:t>
            </a:r>
            <a:endParaRPr lang="en-US" altLang="zh-TW" sz="3200" dirty="0"/>
          </a:p>
          <a:p>
            <a:r>
              <a:rPr lang="zh-TW" altLang="en-US" sz="3200" dirty="0"/>
              <a:t>軍校甄選入學</a:t>
            </a:r>
            <a:endParaRPr lang="en-US" altLang="zh-TW" sz="3200" dirty="0"/>
          </a:p>
        </p:txBody>
      </p:sp>
      <p:pic>
        <p:nvPicPr>
          <p:cNvPr id="4" name="圖片 3">
            <a:extLst>
              <a:ext uri="{FF2B5EF4-FFF2-40B4-BE49-F238E27FC236}">
                <a16:creationId xmlns:a16="http://schemas.microsoft.com/office/drawing/2014/main" id="{54282F24-52D2-46BF-8F7A-B501B7B747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521" r="100000">
                        <a14:foregroundMark x1="24349" y1="49089" x2="24349" y2="49089"/>
                      </a14:backgroundRemoval>
                    </a14:imgEffect>
                  </a14:imgLayer>
                </a14:imgProps>
              </a:ext>
            </a:extLst>
          </a:blip>
          <a:stretch>
            <a:fillRect/>
          </a:stretch>
        </p:blipFill>
        <p:spPr>
          <a:xfrm>
            <a:off x="7794172" y="2579915"/>
            <a:ext cx="3646714" cy="3646714"/>
          </a:xfrm>
          <a:prstGeom prst="rect">
            <a:avLst/>
          </a:prstGeom>
        </p:spPr>
      </p:pic>
    </p:spTree>
    <p:extLst>
      <p:ext uri="{BB962C8B-B14F-4D97-AF65-F5344CB8AC3E}">
        <p14:creationId xmlns:p14="http://schemas.microsoft.com/office/powerpoint/2010/main" val="331018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32918" y="1264711"/>
            <a:ext cx="8761413" cy="706964"/>
          </a:xfrm>
        </p:spPr>
        <p:txBody>
          <a:bodyPr/>
          <a:lstStyle/>
          <a:p>
            <a:r>
              <a:rPr lang="zh-TW" altLang="en-US" sz="5400" b="1" spc="600" dirty="0"/>
              <a:t>術科考試</a:t>
            </a:r>
          </a:p>
        </p:txBody>
      </p:sp>
      <p:sp>
        <p:nvSpPr>
          <p:cNvPr id="3" name="內容版面配置區 2"/>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6F9396A9-2741-4CC9-9446-056C7177E2EE}"/>
              </a:ext>
            </a:extLst>
          </p:cNvPr>
          <p:cNvPicPr>
            <a:picLocks noChangeAspect="1"/>
          </p:cNvPicPr>
          <p:nvPr/>
        </p:nvPicPr>
        <p:blipFill>
          <a:blip r:embed="rId2"/>
          <a:stretch>
            <a:fillRect/>
          </a:stretch>
        </p:blipFill>
        <p:spPr>
          <a:xfrm>
            <a:off x="2472641" y="2363787"/>
            <a:ext cx="7191375" cy="404812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66729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AEAE34-8BA3-4A30-AF2C-A12279BAD7EA}"/>
              </a:ext>
            </a:extLst>
          </p:cNvPr>
          <p:cNvSpPr>
            <a:spLocks noGrp="1"/>
          </p:cNvSpPr>
          <p:nvPr>
            <p:ph type="title"/>
          </p:nvPr>
        </p:nvSpPr>
        <p:spPr/>
        <p:txBody>
          <a:bodyPr/>
          <a:lstStyle/>
          <a:p>
            <a:r>
              <a:rPr lang="zh-TW" altLang="en-US" sz="4800" b="1" dirty="0"/>
              <a:t>報名時間</a:t>
            </a:r>
            <a:r>
              <a:rPr lang="en-US" altLang="zh-TW" sz="4800" b="1" dirty="0"/>
              <a:t>:109.10.30-11.13</a:t>
            </a:r>
            <a:endParaRPr lang="zh-TW" altLang="en-US" sz="4800" b="1" dirty="0"/>
          </a:p>
        </p:txBody>
      </p:sp>
      <p:sp>
        <p:nvSpPr>
          <p:cNvPr id="3" name="內容版面配置區 2">
            <a:extLst>
              <a:ext uri="{FF2B5EF4-FFF2-40B4-BE49-F238E27FC236}">
                <a16:creationId xmlns:a16="http://schemas.microsoft.com/office/drawing/2014/main" id="{14D13C04-E16B-4308-A6AF-4D882D204134}"/>
              </a:ext>
            </a:extLst>
          </p:cNvPr>
          <p:cNvSpPr>
            <a:spLocks noGrp="1"/>
          </p:cNvSpPr>
          <p:nvPr>
            <p:ph idx="1"/>
          </p:nvPr>
        </p:nvSpPr>
        <p:spPr>
          <a:xfrm>
            <a:off x="1171888" y="2466966"/>
            <a:ext cx="10034492" cy="3416300"/>
          </a:xfrm>
        </p:spPr>
        <p:txBody>
          <a:bodyPr>
            <a:normAutofit/>
          </a:bodyPr>
          <a:lstStyle/>
          <a:p>
            <a:pPr marL="0" indent="0">
              <a:buNone/>
            </a:pPr>
            <a:r>
              <a:rPr lang="zh-TW" altLang="en-US" sz="3200" b="0" i="0" dirty="0">
                <a:solidFill>
                  <a:srgbClr val="444444"/>
                </a:solidFill>
                <a:effectLst/>
                <a:latin typeface="Noto Sans TC"/>
              </a:rPr>
              <a:t>考試時間</a:t>
            </a:r>
            <a:r>
              <a:rPr lang="en-US" altLang="zh-TW" sz="3200" b="0" i="0" dirty="0">
                <a:solidFill>
                  <a:srgbClr val="444444"/>
                </a:solidFill>
                <a:effectLst/>
                <a:latin typeface="Noto Sans TC"/>
              </a:rPr>
              <a:t>:</a:t>
            </a:r>
          </a:p>
          <a:p>
            <a:r>
              <a:rPr lang="zh-TW" altLang="en-US" sz="3200" b="0" i="0" dirty="0">
                <a:solidFill>
                  <a:srgbClr val="444444"/>
                </a:solidFill>
                <a:effectLst/>
                <a:latin typeface="Noto Sans TC"/>
              </a:rPr>
              <a:t>體育組：</a:t>
            </a:r>
            <a:r>
              <a:rPr lang="en-US" altLang="zh-TW" sz="3200" b="0" i="0" dirty="0">
                <a:solidFill>
                  <a:srgbClr val="444444"/>
                </a:solidFill>
                <a:effectLst/>
                <a:latin typeface="Noto Sans TC"/>
              </a:rPr>
              <a:t>110.01.25</a:t>
            </a:r>
            <a:r>
              <a:rPr lang="zh-TW" altLang="en-US" sz="3200" b="0" i="0" dirty="0">
                <a:solidFill>
                  <a:srgbClr val="444444"/>
                </a:solidFill>
                <a:effectLst/>
                <a:latin typeface="Noto Sans TC"/>
              </a:rPr>
              <a:t>（星期一）～ </a:t>
            </a:r>
            <a:r>
              <a:rPr lang="en-US" altLang="zh-TW" sz="3200" b="0" i="0" dirty="0">
                <a:solidFill>
                  <a:srgbClr val="444444"/>
                </a:solidFill>
                <a:effectLst/>
                <a:latin typeface="Noto Sans TC"/>
              </a:rPr>
              <a:t>110.01.27</a:t>
            </a:r>
            <a:r>
              <a:rPr lang="zh-TW" altLang="en-US" sz="3200" b="0" i="0" dirty="0">
                <a:solidFill>
                  <a:srgbClr val="444444"/>
                </a:solidFill>
                <a:effectLst/>
                <a:latin typeface="Noto Sans TC"/>
              </a:rPr>
              <a:t>（星期三）</a:t>
            </a:r>
            <a:endParaRPr lang="en-US" altLang="zh-TW" sz="3200" b="0" i="0" dirty="0">
              <a:solidFill>
                <a:srgbClr val="444444"/>
              </a:solidFill>
              <a:effectLst/>
              <a:latin typeface="Noto Sans TC"/>
            </a:endParaRPr>
          </a:p>
          <a:p>
            <a:r>
              <a:rPr lang="zh-TW" altLang="en-US" sz="3200" b="0" i="0" dirty="0">
                <a:solidFill>
                  <a:srgbClr val="444444"/>
                </a:solidFill>
                <a:effectLst/>
                <a:latin typeface="Noto Sans TC"/>
              </a:rPr>
              <a:t>美術組：</a:t>
            </a:r>
            <a:r>
              <a:rPr lang="en-US" altLang="zh-TW" sz="3200" b="0" i="0" dirty="0">
                <a:solidFill>
                  <a:srgbClr val="444444"/>
                </a:solidFill>
                <a:effectLst/>
                <a:latin typeface="Noto Sans TC"/>
              </a:rPr>
              <a:t>110.01.29</a:t>
            </a:r>
            <a:r>
              <a:rPr lang="zh-TW" altLang="en-US" sz="3200" b="0" i="0" dirty="0">
                <a:solidFill>
                  <a:srgbClr val="444444"/>
                </a:solidFill>
                <a:effectLst/>
                <a:latin typeface="Noto Sans TC"/>
              </a:rPr>
              <a:t>（星期五）～ </a:t>
            </a:r>
            <a:r>
              <a:rPr lang="en-US" altLang="zh-TW" sz="3200" b="0" i="0" dirty="0">
                <a:solidFill>
                  <a:srgbClr val="444444"/>
                </a:solidFill>
                <a:effectLst/>
                <a:latin typeface="Noto Sans TC"/>
              </a:rPr>
              <a:t>110.01.30</a:t>
            </a:r>
            <a:r>
              <a:rPr lang="zh-TW" altLang="en-US" sz="3200" b="0" i="0" dirty="0">
                <a:solidFill>
                  <a:srgbClr val="444444"/>
                </a:solidFill>
                <a:effectLst/>
                <a:latin typeface="Noto Sans TC"/>
              </a:rPr>
              <a:t>（星期六）</a:t>
            </a:r>
            <a:endParaRPr lang="en-US" altLang="zh-TW" sz="3200" b="0" i="0" dirty="0">
              <a:solidFill>
                <a:srgbClr val="444444"/>
              </a:solidFill>
              <a:effectLst/>
              <a:latin typeface="Noto Sans TC"/>
            </a:endParaRPr>
          </a:p>
          <a:p>
            <a:r>
              <a:rPr lang="zh-TW" altLang="en-US" sz="3200" b="0" i="0" dirty="0">
                <a:solidFill>
                  <a:srgbClr val="444444"/>
                </a:solidFill>
                <a:effectLst/>
                <a:latin typeface="Noto Sans TC"/>
              </a:rPr>
              <a:t>音樂組：</a:t>
            </a:r>
            <a:r>
              <a:rPr lang="en-US" altLang="zh-TW" sz="3200" b="0" i="0" dirty="0">
                <a:solidFill>
                  <a:srgbClr val="444444"/>
                </a:solidFill>
                <a:effectLst/>
                <a:latin typeface="Noto Sans TC"/>
              </a:rPr>
              <a:t>110.02.01</a:t>
            </a:r>
            <a:r>
              <a:rPr lang="zh-TW" altLang="en-US" sz="3200" b="0" i="0" dirty="0">
                <a:solidFill>
                  <a:srgbClr val="444444"/>
                </a:solidFill>
                <a:effectLst/>
                <a:latin typeface="Noto Sans TC"/>
              </a:rPr>
              <a:t>（星期一）～ </a:t>
            </a:r>
            <a:r>
              <a:rPr lang="en-US" altLang="zh-TW" sz="3200" b="0" i="0" dirty="0">
                <a:solidFill>
                  <a:srgbClr val="444444"/>
                </a:solidFill>
                <a:effectLst/>
                <a:latin typeface="Noto Sans TC"/>
              </a:rPr>
              <a:t>110.02.04</a:t>
            </a:r>
            <a:r>
              <a:rPr lang="zh-TW" altLang="en-US" sz="3200" b="0" i="0" dirty="0">
                <a:solidFill>
                  <a:srgbClr val="444444"/>
                </a:solidFill>
                <a:effectLst/>
                <a:latin typeface="Noto Sans TC"/>
              </a:rPr>
              <a:t>（星期四）</a:t>
            </a:r>
            <a:endParaRPr lang="zh-TW" altLang="en-US" sz="3200" dirty="0"/>
          </a:p>
        </p:txBody>
      </p:sp>
      <p:grpSp>
        <p:nvGrpSpPr>
          <p:cNvPr id="15" name="群組 14">
            <a:extLst>
              <a:ext uri="{FF2B5EF4-FFF2-40B4-BE49-F238E27FC236}">
                <a16:creationId xmlns:a16="http://schemas.microsoft.com/office/drawing/2014/main" id="{9D370646-3F45-45C7-ADBF-F2478FDED94E}"/>
              </a:ext>
            </a:extLst>
          </p:cNvPr>
          <p:cNvGrpSpPr/>
          <p:nvPr/>
        </p:nvGrpSpPr>
        <p:grpSpPr>
          <a:xfrm>
            <a:off x="307041" y="5056239"/>
            <a:ext cx="11577917" cy="1656186"/>
            <a:chOff x="385482" y="5522306"/>
            <a:chExt cx="11128444" cy="1271938"/>
          </a:xfrm>
        </p:grpSpPr>
        <p:pic>
          <p:nvPicPr>
            <p:cNvPr id="4" name="圖片 3">
              <a:extLst>
                <a:ext uri="{FF2B5EF4-FFF2-40B4-BE49-F238E27FC236}">
                  <a16:creationId xmlns:a16="http://schemas.microsoft.com/office/drawing/2014/main" id="{449F3A2C-FB13-4C12-9FBC-AE2F26199AD8}"/>
                </a:ext>
              </a:extLst>
            </p:cNvPr>
            <p:cNvPicPr>
              <a:picLocks noChangeAspect="1"/>
            </p:cNvPicPr>
            <p:nvPr/>
          </p:nvPicPr>
          <p:blipFill>
            <a:blip r:embed="rId2"/>
            <a:stretch>
              <a:fillRect/>
            </a:stretch>
          </p:blipFill>
          <p:spPr>
            <a:xfrm>
              <a:off x="385482" y="5522306"/>
              <a:ext cx="3687781" cy="1270301"/>
            </a:xfrm>
            <a:prstGeom prst="rect">
              <a:avLst/>
            </a:prstGeom>
          </p:spPr>
        </p:pic>
        <p:pic>
          <p:nvPicPr>
            <p:cNvPr id="13" name="圖片 12">
              <a:extLst>
                <a:ext uri="{FF2B5EF4-FFF2-40B4-BE49-F238E27FC236}">
                  <a16:creationId xmlns:a16="http://schemas.microsoft.com/office/drawing/2014/main" id="{F9719853-0AED-467E-BF04-DE571EF14C3D}"/>
                </a:ext>
              </a:extLst>
            </p:cNvPr>
            <p:cNvPicPr>
              <a:picLocks noChangeAspect="1"/>
            </p:cNvPicPr>
            <p:nvPr/>
          </p:nvPicPr>
          <p:blipFill>
            <a:blip r:embed="rId3"/>
            <a:stretch>
              <a:fillRect/>
            </a:stretch>
          </p:blipFill>
          <p:spPr>
            <a:xfrm>
              <a:off x="4045005" y="5523943"/>
              <a:ext cx="3724381" cy="1270301"/>
            </a:xfrm>
            <a:prstGeom prst="rect">
              <a:avLst/>
            </a:prstGeom>
          </p:spPr>
        </p:pic>
        <p:pic>
          <p:nvPicPr>
            <p:cNvPr id="14" name="圖片 13">
              <a:extLst>
                <a:ext uri="{FF2B5EF4-FFF2-40B4-BE49-F238E27FC236}">
                  <a16:creationId xmlns:a16="http://schemas.microsoft.com/office/drawing/2014/main" id="{763E5681-C9B8-4371-9C4C-1D3A5B715D1F}"/>
                </a:ext>
              </a:extLst>
            </p:cNvPr>
            <p:cNvPicPr>
              <a:picLocks noChangeAspect="1"/>
            </p:cNvPicPr>
            <p:nvPr/>
          </p:nvPicPr>
          <p:blipFill>
            <a:blip r:embed="rId4"/>
            <a:stretch>
              <a:fillRect/>
            </a:stretch>
          </p:blipFill>
          <p:spPr>
            <a:xfrm>
              <a:off x="7769386" y="5523943"/>
              <a:ext cx="3744540" cy="1268664"/>
            </a:xfrm>
            <a:prstGeom prst="rect">
              <a:avLst/>
            </a:prstGeom>
          </p:spPr>
        </p:pic>
      </p:grpSp>
    </p:spTree>
    <p:extLst>
      <p:ext uri="{BB962C8B-B14F-4D97-AF65-F5344CB8AC3E}">
        <p14:creationId xmlns:p14="http://schemas.microsoft.com/office/powerpoint/2010/main" val="1558868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345704" y="838200"/>
            <a:ext cx="8761413" cy="706964"/>
          </a:xfrm>
        </p:spPr>
        <p:txBody>
          <a:bodyPr/>
          <a:lstStyle/>
          <a:p>
            <a:r>
              <a:rPr lang="zh-TW" altLang="en-US" sz="5400" b="1" spc="600" dirty="0"/>
              <a:t>指定科目考試</a:t>
            </a:r>
          </a:p>
        </p:txBody>
      </p:sp>
      <p:sp>
        <p:nvSpPr>
          <p:cNvPr id="3" name="內容版面配置區 2"/>
          <p:cNvSpPr>
            <a:spLocks noGrp="1"/>
          </p:cNvSpPr>
          <p:nvPr>
            <p:ph idx="1"/>
          </p:nvPr>
        </p:nvSpPr>
        <p:spPr/>
        <p:txBody>
          <a:bodyPr/>
          <a:lstStyle/>
          <a:p>
            <a:endParaRPr lang="zh-TW" altLang="en-US"/>
          </a:p>
        </p:txBody>
      </p:sp>
      <p:pic>
        <p:nvPicPr>
          <p:cNvPr id="5" name="Picture 2" descr="ãèè©¦ãçåçæå°çµæ">
            <a:extLst>
              <a:ext uri="{FF2B5EF4-FFF2-40B4-BE49-F238E27FC236}">
                <a16:creationId xmlns:a16="http://schemas.microsoft.com/office/drawing/2014/main" id="{25EDA707-BBA5-4DA2-9099-3D789455C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937" y="1930400"/>
            <a:ext cx="7096125" cy="47625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014FBDE2-270A-4F4D-8D03-E4C901E1ACFB}"/>
              </a:ext>
            </a:extLst>
          </p:cNvPr>
          <p:cNvSpPr/>
          <p:nvPr/>
        </p:nvSpPr>
        <p:spPr>
          <a:xfrm>
            <a:off x="4321628" y="22979"/>
            <a:ext cx="2960914" cy="570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t>大學多元入學管道介紹</a:t>
            </a:r>
          </a:p>
        </p:txBody>
      </p:sp>
      <p:sp>
        <p:nvSpPr>
          <p:cNvPr id="9" name="矩形 8">
            <a:extLst>
              <a:ext uri="{FF2B5EF4-FFF2-40B4-BE49-F238E27FC236}">
                <a16:creationId xmlns:a16="http://schemas.microsoft.com/office/drawing/2014/main" id="{E4F578ED-B922-4B24-8A1C-F172050D9C29}"/>
              </a:ext>
            </a:extLst>
          </p:cNvPr>
          <p:cNvSpPr/>
          <p:nvPr/>
        </p:nvSpPr>
        <p:spPr>
          <a:xfrm>
            <a:off x="8049657" y="22979"/>
            <a:ext cx="2531259" cy="570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t>該怎麼準備</a:t>
            </a:r>
          </a:p>
        </p:txBody>
      </p:sp>
    </p:spTree>
    <p:extLst>
      <p:ext uri="{BB962C8B-B14F-4D97-AF65-F5344CB8AC3E}">
        <p14:creationId xmlns:p14="http://schemas.microsoft.com/office/powerpoint/2010/main" val="3119114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F5F922-696F-4C9C-83F6-257D288353A1}"/>
              </a:ext>
            </a:extLst>
          </p:cNvPr>
          <p:cNvSpPr>
            <a:spLocks noGrp="1"/>
          </p:cNvSpPr>
          <p:nvPr>
            <p:ph type="title"/>
          </p:nvPr>
        </p:nvSpPr>
        <p:spPr/>
        <p:txBody>
          <a:bodyPr/>
          <a:lstStyle/>
          <a:p>
            <a:endParaRPr lang="zh-TW" altLang="en-US" dirty="0"/>
          </a:p>
        </p:txBody>
      </p:sp>
      <p:graphicFrame>
        <p:nvGraphicFramePr>
          <p:cNvPr id="4" name="表格 4">
            <a:extLst>
              <a:ext uri="{FF2B5EF4-FFF2-40B4-BE49-F238E27FC236}">
                <a16:creationId xmlns:a16="http://schemas.microsoft.com/office/drawing/2014/main" id="{35448137-E183-44DB-B1E2-EDA2E5E99322}"/>
              </a:ext>
            </a:extLst>
          </p:cNvPr>
          <p:cNvGraphicFramePr>
            <a:graphicFrameLocks noGrp="1"/>
          </p:cNvGraphicFramePr>
          <p:nvPr>
            <p:ph idx="1"/>
            <p:extLst>
              <p:ext uri="{D42A27DB-BD31-4B8C-83A1-F6EECF244321}">
                <p14:modId xmlns:p14="http://schemas.microsoft.com/office/powerpoint/2010/main" val="3225761766"/>
              </p:ext>
            </p:extLst>
          </p:nvPr>
        </p:nvGraphicFramePr>
        <p:xfrm>
          <a:off x="319087" y="474912"/>
          <a:ext cx="11553825" cy="5697173"/>
        </p:xfrm>
        <a:graphic>
          <a:graphicData uri="http://schemas.openxmlformats.org/drawingml/2006/table">
            <a:tbl>
              <a:tblPr firstRow="1" bandRow="1">
                <a:tableStyleId>{5C22544A-7EE6-4342-B048-85BDC9FD1C3A}</a:tableStyleId>
              </a:tblPr>
              <a:tblGrid>
                <a:gridCol w="1832741">
                  <a:extLst>
                    <a:ext uri="{9D8B030D-6E8A-4147-A177-3AD203B41FA5}">
                      <a16:colId xmlns:a16="http://schemas.microsoft.com/office/drawing/2014/main" val="2802364272"/>
                    </a:ext>
                  </a:extLst>
                </a:gridCol>
                <a:gridCol w="9721084">
                  <a:extLst>
                    <a:ext uri="{9D8B030D-6E8A-4147-A177-3AD203B41FA5}">
                      <a16:colId xmlns:a16="http://schemas.microsoft.com/office/drawing/2014/main" val="1448538113"/>
                    </a:ext>
                  </a:extLst>
                </a:gridCol>
              </a:tblGrid>
              <a:tr h="757902">
                <a:tc>
                  <a:txBody>
                    <a:bodyPr/>
                    <a:lstStyle/>
                    <a:p>
                      <a:r>
                        <a:rPr lang="zh-TW" altLang="en-US" sz="3200" dirty="0"/>
                        <a:t>考試日期</a:t>
                      </a:r>
                    </a:p>
                  </a:txBody>
                  <a:tcPr anchor="ctr"/>
                </a:tc>
                <a:tc>
                  <a:txBody>
                    <a:bodyPr/>
                    <a:lstStyle/>
                    <a:p>
                      <a:r>
                        <a:rPr lang="zh-TW" altLang="en-US" sz="3200" dirty="0"/>
                        <a:t>每年</a:t>
                      </a:r>
                      <a:r>
                        <a:rPr lang="en-US" altLang="zh-TW" sz="3200" dirty="0"/>
                        <a:t>7</a:t>
                      </a:r>
                      <a:r>
                        <a:rPr lang="zh-TW" altLang="en-US" sz="3200" dirty="0"/>
                        <a:t>月</a:t>
                      </a:r>
                      <a:r>
                        <a:rPr lang="en-US" altLang="zh-TW" sz="3200" dirty="0"/>
                        <a:t>1.2.3</a:t>
                      </a:r>
                      <a:r>
                        <a:rPr lang="zh-TW" altLang="en-US" sz="3200" dirty="0"/>
                        <a:t>日 </a:t>
                      </a:r>
                      <a:r>
                        <a:rPr lang="en-US" altLang="zh-TW" sz="3200" dirty="0"/>
                        <a:t>(110.7.1-3)</a:t>
                      </a:r>
                      <a:endParaRPr lang="zh-TW" altLang="en-US" sz="3200" dirty="0"/>
                    </a:p>
                  </a:txBody>
                  <a:tcPr anchor="ctr"/>
                </a:tc>
                <a:extLst>
                  <a:ext uri="{0D108BD9-81ED-4DB2-BD59-A6C34878D82A}">
                    <a16:rowId xmlns:a16="http://schemas.microsoft.com/office/drawing/2014/main" val="791078058"/>
                  </a:ext>
                </a:extLst>
              </a:tr>
              <a:tr h="2041145">
                <a:tc>
                  <a:txBody>
                    <a:bodyPr/>
                    <a:lstStyle/>
                    <a:p>
                      <a:r>
                        <a:rPr lang="zh-TW" altLang="en-US" sz="3200" dirty="0"/>
                        <a:t>考試科目</a:t>
                      </a:r>
                    </a:p>
                  </a:txBody>
                  <a:tcPr anchor="ctr"/>
                </a:tc>
                <a:tc>
                  <a:txBody>
                    <a:bodyPr/>
                    <a:lstStyle/>
                    <a:p>
                      <a:r>
                        <a:rPr lang="zh-TW" altLang="en-US" sz="3200" dirty="0"/>
                        <a:t>國文、英文、數學甲、數學乙、歷史、地理、公民與社會、物理、化學、生物 </a:t>
                      </a:r>
                      <a:r>
                        <a:rPr lang="en-US" altLang="zh-TW" sz="3200" dirty="0"/>
                        <a:t>(</a:t>
                      </a:r>
                      <a:r>
                        <a:rPr lang="zh-TW" altLang="en-US" sz="3200" dirty="0"/>
                        <a:t>共</a:t>
                      </a:r>
                      <a:r>
                        <a:rPr lang="en-US" altLang="zh-TW" sz="3200" dirty="0"/>
                        <a:t>10</a:t>
                      </a:r>
                      <a:r>
                        <a:rPr lang="zh-TW" altLang="en-US" sz="3200" dirty="0"/>
                        <a:t>科</a:t>
                      </a:r>
                      <a:r>
                        <a:rPr lang="en-US" altLang="zh-TW" sz="3200" dirty="0"/>
                        <a:t>)</a:t>
                      </a:r>
                    </a:p>
                    <a:p>
                      <a:r>
                        <a:rPr lang="zh-TW" altLang="en-US" sz="3200" b="1" dirty="0">
                          <a:solidFill>
                            <a:srgbClr val="FF0000"/>
                          </a:solidFill>
                        </a:rPr>
                        <a:t>考生可自由，選考選考科目不得少於 </a:t>
                      </a:r>
                      <a:r>
                        <a:rPr lang="en-US" altLang="zh-TW" sz="3200" b="1" dirty="0">
                          <a:solidFill>
                            <a:srgbClr val="FF0000"/>
                          </a:solidFill>
                        </a:rPr>
                        <a:t>3 </a:t>
                      </a:r>
                      <a:r>
                        <a:rPr lang="zh-TW" altLang="en-US" sz="3200" b="1" dirty="0">
                          <a:solidFill>
                            <a:srgbClr val="FF0000"/>
                          </a:solidFill>
                        </a:rPr>
                        <a:t>科，惟已報考 </a:t>
                      </a:r>
                      <a:r>
                        <a:rPr lang="en-US" altLang="zh-TW" sz="3200" b="1" dirty="0">
                          <a:solidFill>
                            <a:srgbClr val="FF0000"/>
                          </a:solidFill>
                        </a:rPr>
                        <a:t>110</a:t>
                      </a:r>
                      <a:r>
                        <a:rPr lang="zh-TW" altLang="en-US" sz="3200" b="1" dirty="0">
                          <a:solidFill>
                            <a:srgbClr val="FF0000"/>
                          </a:solidFill>
                        </a:rPr>
                        <a:t>學年度大學術科考試者，不得少於 </a:t>
                      </a:r>
                      <a:r>
                        <a:rPr lang="en-US" altLang="zh-TW" sz="3200" b="1" dirty="0">
                          <a:solidFill>
                            <a:srgbClr val="FF0000"/>
                          </a:solidFill>
                        </a:rPr>
                        <a:t>2 </a:t>
                      </a:r>
                      <a:r>
                        <a:rPr lang="zh-TW" altLang="en-US" sz="3200" b="1" dirty="0">
                          <a:solidFill>
                            <a:srgbClr val="FF0000"/>
                          </a:solidFill>
                        </a:rPr>
                        <a:t>科。</a:t>
                      </a:r>
                    </a:p>
                  </a:txBody>
                  <a:tcPr anchor="ctr"/>
                </a:tc>
                <a:extLst>
                  <a:ext uri="{0D108BD9-81ED-4DB2-BD59-A6C34878D82A}">
                    <a16:rowId xmlns:a16="http://schemas.microsoft.com/office/drawing/2014/main" val="4006471596"/>
                  </a:ext>
                </a:extLst>
              </a:tr>
              <a:tr h="1025027">
                <a:tc>
                  <a:txBody>
                    <a:bodyPr/>
                    <a:lstStyle/>
                    <a:p>
                      <a:r>
                        <a:rPr lang="zh-TW" altLang="en-US" sz="3200" dirty="0"/>
                        <a:t>考試範圍</a:t>
                      </a:r>
                    </a:p>
                  </a:txBody>
                  <a:tcPr anchor="ctr"/>
                </a:tc>
                <a:tc>
                  <a:txBody>
                    <a:bodyPr/>
                    <a:lstStyle/>
                    <a:p>
                      <a:r>
                        <a:rPr lang="zh-TW" altLang="en-US" sz="3200" dirty="0"/>
                        <a:t>高中三年的必修與選修範圍</a:t>
                      </a:r>
                    </a:p>
                  </a:txBody>
                  <a:tcPr anchor="ctr"/>
                </a:tc>
                <a:extLst>
                  <a:ext uri="{0D108BD9-81ED-4DB2-BD59-A6C34878D82A}">
                    <a16:rowId xmlns:a16="http://schemas.microsoft.com/office/drawing/2014/main" val="4018088196"/>
                  </a:ext>
                </a:extLst>
              </a:tr>
              <a:tr h="1025027">
                <a:tc>
                  <a:txBody>
                    <a:bodyPr/>
                    <a:lstStyle/>
                    <a:p>
                      <a:r>
                        <a:rPr lang="zh-TW" altLang="en-US" sz="3200" dirty="0"/>
                        <a:t>考試時間</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sz="3200" dirty="0"/>
                        <a:t>各考科的測驗時間均為</a:t>
                      </a:r>
                      <a:r>
                        <a:rPr lang="en-US" altLang="zh-TW" sz="3200" b="1" dirty="0">
                          <a:solidFill>
                            <a:srgbClr val="FF0000"/>
                          </a:solidFill>
                        </a:rPr>
                        <a:t>80</a:t>
                      </a:r>
                      <a:r>
                        <a:rPr lang="zh-TW" altLang="en-US" sz="3200" b="1" dirty="0">
                          <a:solidFill>
                            <a:srgbClr val="FF0000"/>
                          </a:solidFill>
                        </a:rPr>
                        <a:t>分鐘</a:t>
                      </a:r>
                      <a:r>
                        <a:rPr lang="zh-TW" altLang="en-US" sz="3200" dirty="0"/>
                        <a:t>。</a:t>
                      </a:r>
                      <a:endParaRPr lang="en-US" altLang="zh-TW" sz="3200" dirty="0"/>
                    </a:p>
                  </a:txBody>
                  <a:tcPr anchor="ctr"/>
                </a:tc>
                <a:extLst>
                  <a:ext uri="{0D108BD9-81ED-4DB2-BD59-A6C34878D82A}">
                    <a16:rowId xmlns:a16="http://schemas.microsoft.com/office/drawing/2014/main" val="2648428485"/>
                  </a:ext>
                </a:extLst>
              </a:tr>
              <a:tr h="847057">
                <a:tc>
                  <a:txBody>
                    <a:bodyPr/>
                    <a:lstStyle/>
                    <a:p>
                      <a:r>
                        <a:rPr lang="zh-TW" altLang="en-US" sz="3200" dirty="0"/>
                        <a:t>成績計算</a:t>
                      </a:r>
                    </a:p>
                  </a:txBody>
                  <a:tcPr anchor="ctr"/>
                </a:tc>
                <a:tc>
                  <a:txBody>
                    <a:bodyPr/>
                    <a:lstStyle/>
                    <a:p>
                      <a:r>
                        <a:rPr lang="zh-TW" altLang="en-US" sz="3200" dirty="0"/>
                        <a:t>滿分</a:t>
                      </a:r>
                      <a:r>
                        <a:rPr lang="en-US" altLang="zh-TW" sz="3200" b="1" dirty="0">
                          <a:solidFill>
                            <a:srgbClr val="FF0000"/>
                          </a:solidFill>
                        </a:rPr>
                        <a:t>100</a:t>
                      </a:r>
                      <a:r>
                        <a:rPr lang="zh-TW" altLang="en-US" sz="3200" dirty="0"/>
                        <a:t>分，答錯不倒扣</a:t>
                      </a:r>
                    </a:p>
                  </a:txBody>
                  <a:tcPr anchor="ctr"/>
                </a:tc>
                <a:extLst>
                  <a:ext uri="{0D108BD9-81ED-4DB2-BD59-A6C34878D82A}">
                    <a16:rowId xmlns:a16="http://schemas.microsoft.com/office/drawing/2014/main" val="329700542"/>
                  </a:ext>
                </a:extLst>
              </a:tr>
            </a:tbl>
          </a:graphicData>
        </a:graphic>
      </p:graphicFrame>
    </p:spTree>
    <p:extLst>
      <p:ext uri="{BB962C8B-B14F-4D97-AF65-F5344CB8AC3E}">
        <p14:creationId xmlns:p14="http://schemas.microsoft.com/office/powerpoint/2010/main" val="3585916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4C64DC-EAFB-4F99-8FBC-4392CBF7C77F}"/>
              </a:ext>
            </a:extLst>
          </p:cNvPr>
          <p:cNvSpPr>
            <a:spLocks noGrp="1"/>
          </p:cNvSpPr>
          <p:nvPr>
            <p:ph type="title"/>
          </p:nvPr>
        </p:nvSpPr>
        <p:spPr>
          <a:xfrm>
            <a:off x="1154954" y="1028096"/>
            <a:ext cx="8761413" cy="706964"/>
          </a:xfrm>
        </p:spPr>
        <p:txBody>
          <a:bodyPr/>
          <a:lstStyle/>
          <a:p>
            <a:r>
              <a:rPr lang="zh-TW" altLang="en-US" sz="4800" b="1" dirty="0"/>
              <a:t>大學多元入學管道介紹</a:t>
            </a:r>
          </a:p>
        </p:txBody>
      </p:sp>
      <p:sp>
        <p:nvSpPr>
          <p:cNvPr id="3" name="內容版面配置區 2">
            <a:extLst>
              <a:ext uri="{FF2B5EF4-FFF2-40B4-BE49-F238E27FC236}">
                <a16:creationId xmlns:a16="http://schemas.microsoft.com/office/drawing/2014/main" id="{0B4BA7CC-AE62-4E98-A85E-08962497177C}"/>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880A9794-81FD-4046-85CC-48C4B0806C1E}"/>
              </a:ext>
            </a:extLst>
          </p:cNvPr>
          <p:cNvPicPr>
            <a:picLocks noChangeAspect="1"/>
          </p:cNvPicPr>
          <p:nvPr/>
        </p:nvPicPr>
        <p:blipFill>
          <a:blip r:embed="rId2"/>
          <a:stretch>
            <a:fillRect/>
          </a:stretch>
        </p:blipFill>
        <p:spPr>
          <a:xfrm>
            <a:off x="1986642" y="2045696"/>
            <a:ext cx="8571981" cy="4531908"/>
          </a:xfrm>
          <a:prstGeom prst="rect">
            <a:avLst/>
          </a:prstGeom>
        </p:spPr>
      </p:pic>
      <p:sp>
        <p:nvSpPr>
          <p:cNvPr id="6" name="矩形: 圓角 5">
            <a:extLst>
              <a:ext uri="{FF2B5EF4-FFF2-40B4-BE49-F238E27FC236}">
                <a16:creationId xmlns:a16="http://schemas.microsoft.com/office/drawing/2014/main" id="{64594BAE-E88D-4C72-B719-89CDBA05DB41}"/>
              </a:ext>
            </a:extLst>
          </p:cNvPr>
          <p:cNvSpPr/>
          <p:nvPr/>
        </p:nvSpPr>
        <p:spPr>
          <a:xfrm>
            <a:off x="1140353" y="2421467"/>
            <a:ext cx="2142067" cy="10075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latin typeface="+mj-ea"/>
                <a:ea typeface="+mj-ea"/>
              </a:rPr>
              <a:t>繁星推薦</a:t>
            </a:r>
          </a:p>
        </p:txBody>
      </p:sp>
      <p:sp>
        <p:nvSpPr>
          <p:cNvPr id="7" name="矩形: 圓角 6">
            <a:extLst>
              <a:ext uri="{FF2B5EF4-FFF2-40B4-BE49-F238E27FC236}">
                <a16:creationId xmlns:a16="http://schemas.microsoft.com/office/drawing/2014/main" id="{9B6457F2-E810-4880-A2D2-3559DF7DE1CE}"/>
              </a:ext>
            </a:extLst>
          </p:cNvPr>
          <p:cNvSpPr/>
          <p:nvPr/>
        </p:nvSpPr>
        <p:spPr>
          <a:xfrm>
            <a:off x="8416556" y="2292864"/>
            <a:ext cx="2142067" cy="100753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3600" b="1" dirty="0">
                <a:latin typeface="+mj-ea"/>
                <a:ea typeface="+mj-ea"/>
              </a:rPr>
              <a:t>個人申請</a:t>
            </a:r>
          </a:p>
        </p:txBody>
      </p:sp>
      <p:sp>
        <p:nvSpPr>
          <p:cNvPr id="8" name="矩形: 圓角 7">
            <a:extLst>
              <a:ext uri="{FF2B5EF4-FFF2-40B4-BE49-F238E27FC236}">
                <a16:creationId xmlns:a16="http://schemas.microsoft.com/office/drawing/2014/main" id="{AA09D223-7537-446B-9972-ECC1F5ACC44D}"/>
              </a:ext>
            </a:extLst>
          </p:cNvPr>
          <p:cNvSpPr/>
          <p:nvPr/>
        </p:nvSpPr>
        <p:spPr>
          <a:xfrm>
            <a:off x="9134324" y="4931833"/>
            <a:ext cx="2142067" cy="100753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600" b="1" dirty="0">
                <a:latin typeface="+mj-ea"/>
                <a:ea typeface="+mj-ea"/>
              </a:rPr>
              <a:t>考試分發</a:t>
            </a:r>
          </a:p>
        </p:txBody>
      </p:sp>
    </p:spTree>
    <p:extLst>
      <p:ext uri="{BB962C8B-B14F-4D97-AF65-F5344CB8AC3E}">
        <p14:creationId xmlns:p14="http://schemas.microsoft.com/office/powerpoint/2010/main" val="790046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B6C62D-5468-4E94-8CFD-BD832601E6A9}"/>
              </a:ext>
            </a:extLst>
          </p:cNvPr>
          <p:cNvSpPr>
            <a:spLocks noGrp="1"/>
          </p:cNvSpPr>
          <p:nvPr>
            <p:ph type="title"/>
          </p:nvPr>
        </p:nvSpPr>
        <p:spPr/>
        <p:txBody>
          <a:bodyPr/>
          <a:lstStyle/>
          <a:p>
            <a:r>
              <a:rPr lang="zh-TW" altLang="en-US" dirty="0"/>
              <a:t>近</a:t>
            </a:r>
            <a:r>
              <a:rPr lang="en-US" altLang="zh-TW" dirty="0"/>
              <a:t>6</a:t>
            </a:r>
            <a:r>
              <a:rPr lang="zh-TW" altLang="en-US" dirty="0"/>
              <a:t>年繁星推薦、個人申請、考試入學核定名額統計表</a:t>
            </a:r>
          </a:p>
        </p:txBody>
      </p:sp>
      <p:sp>
        <p:nvSpPr>
          <p:cNvPr id="3" name="內容版面配置區 2">
            <a:extLst>
              <a:ext uri="{FF2B5EF4-FFF2-40B4-BE49-F238E27FC236}">
                <a16:creationId xmlns:a16="http://schemas.microsoft.com/office/drawing/2014/main" id="{F3B902EB-8DEC-4E9A-995C-F5E70FB42DD9}"/>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4925EE99-CA7E-4F54-B5F3-036655914659}"/>
              </a:ext>
            </a:extLst>
          </p:cNvPr>
          <p:cNvPicPr>
            <a:picLocks noChangeAspect="1"/>
          </p:cNvPicPr>
          <p:nvPr/>
        </p:nvPicPr>
        <p:blipFill>
          <a:blip r:embed="rId3"/>
          <a:stretch>
            <a:fillRect/>
          </a:stretch>
        </p:blipFill>
        <p:spPr>
          <a:xfrm>
            <a:off x="609317" y="2311342"/>
            <a:ext cx="11169025" cy="4550344"/>
          </a:xfrm>
          <a:prstGeom prst="rect">
            <a:avLst/>
          </a:prstGeom>
        </p:spPr>
      </p:pic>
      <p:sp>
        <p:nvSpPr>
          <p:cNvPr id="5" name="矩形 4">
            <a:extLst>
              <a:ext uri="{FF2B5EF4-FFF2-40B4-BE49-F238E27FC236}">
                <a16:creationId xmlns:a16="http://schemas.microsoft.com/office/drawing/2014/main" id="{2436F4CD-6219-4C9B-B0E3-E58510D63D90}"/>
              </a:ext>
            </a:extLst>
          </p:cNvPr>
          <p:cNvSpPr/>
          <p:nvPr/>
        </p:nvSpPr>
        <p:spPr>
          <a:xfrm>
            <a:off x="6193829" y="2797629"/>
            <a:ext cx="2754086" cy="511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t>個人申請</a:t>
            </a:r>
          </a:p>
        </p:txBody>
      </p:sp>
      <p:sp>
        <p:nvSpPr>
          <p:cNvPr id="6" name="矩形 5">
            <a:extLst>
              <a:ext uri="{FF2B5EF4-FFF2-40B4-BE49-F238E27FC236}">
                <a16:creationId xmlns:a16="http://schemas.microsoft.com/office/drawing/2014/main" id="{C92D0EFC-180D-4BA4-986F-8C12124A0D08}"/>
              </a:ext>
            </a:extLst>
          </p:cNvPr>
          <p:cNvSpPr/>
          <p:nvPr/>
        </p:nvSpPr>
        <p:spPr>
          <a:xfrm>
            <a:off x="7532914" y="3712029"/>
            <a:ext cx="1436915" cy="413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57.72%</a:t>
            </a:r>
            <a:endParaRPr lang="zh-TW" altLang="en-US" sz="2800" dirty="0"/>
          </a:p>
        </p:txBody>
      </p:sp>
      <p:sp>
        <p:nvSpPr>
          <p:cNvPr id="7" name="矩形 6">
            <a:extLst>
              <a:ext uri="{FF2B5EF4-FFF2-40B4-BE49-F238E27FC236}">
                <a16:creationId xmlns:a16="http://schemas.microsoft.com/office/drawing/2014/main" id="{1832CA38-D108-4C64-AF60-8E7B38542AE2}"/>
              </a:ext>
            </a:extLst>
          </p:cNvPr>
          <p:cNvSpPr/>
          <p:nvPr/>
        </p:nvSpPr>
        <p:spPr>
          <a:xfrm>
            <a:off x="4773658" y="3655844"/>
            <a:ext cx="1436915" cy="41365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16.83%</a:t>
            </a:r>
            <a:endParaRPr lang="zh-TW" altLang="en-US" sz="2400" dirty="0"/>
          </a:p>
        </p:txBody>
      </p:sp>
      <p:sp>
        <p:nvSpPr>
          <p:cNvPr id="8" name="矩形 7">
            <a:extLst>
              <a:ext uri="{FF2B5EF4-FFF2-40B4-BE49-F238E27FC236}">
                <a16:creationId xmlns:a16="http://schemas.microsoft.com/office/drawing/2014/main" id="{647F7D50-C736-4AAB-BBC2-8BF5174CB43A}"/>
              </a:ext>
            </a:extLst>
          </p:cNvPr>
          <p:cNvSpPr/>
          <p:nvPr/>
        </p:nvSpPr>
        <p:spPr>
          <a:xfrm>
            <a:off x="10261848" y="3712029"/>
            <a:ext cx="1436915" cy="41365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25.45%</a:t>
            </a:r>
            <a:endParaRPr lang="zh-TW" altLang="en-US" sz="2400" dirty="0"/>
          </a:p>
        </p:txBody>
      </p:sp>
      <p:sp>
        <p:nvSpPr>
          <p:cNvPr id="9" name="矩形 8">
            <a:extLst>
              <a:ext uri="{FF2B5EF4-FFF2-40B4-BE49-F238E27FC236}">
                <a16:creationId xmlns:a16="http://schemas.microsoft.com/office/drawing/2014/main" id="{3BA45B49-FC92-458E-8308-626D19D92ACD}"/>
              </a:ext>
            </a:extLst>
          </p:cNvPr>
          <p:cNvSpPr/>
          <p:nvPr/>
        </p:nvSpPr>
        <p:spPr>
          <a:xfrm>
            <a:off x="3374572" y="2764095"/>
            <a:ext cx="2754086" cy="51162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400" dirty="0"/>
              <a:t>繁星推薦</a:t>
            </a:r>
          </a:p>
        </p:txBody>
      </p:sp>
      <p:sp>
        <p:nvSpPr>
          <p:cNvPr id="10" name="矩形 9">
            <a:extLst>
              <a:ext uri="{FF2B5EF4-FFF2-40B4-BE49-F238E27FC236}">
                <a16:creationId xmlns:a16="http://schemas.microsoft.com/office/drawing/2014/main" id="{3A705C27-965E-4A44-B396-4F83474A791D}"/>
              </a:ext>
            </a:extLst>
          </p:cNvPr>
          <p:cNvSpPr/>
          <p:nvPr/>
        </p:nvSpPr>
        <p:spPr>
          <a:xfrm>
            <a:off x="8909698" y="2789161"/>
            <a:ext cx="2754086" cy="51162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400" dirty="0"/>
              <a:t>考試入學</a:t>
            </a:r>
          </a:p>
        </p:txBody>
      </p:sp>
      <p:sp>
        <p:nvSpPr>
          <p:cNvPr id="11" name="矩形 10">
            <a:extLst>
              <a:ext uri="{FF2B5EF4-FFF2-40B4-BE49-F238E27FC236}">
                <a16:creationId xmlns:a16="http://schemas.microsoft.com/office/drawing/2014/main" id="{A5FA7938-6A3D-4F3E-A0F2-CF6FD7AF6AC5}"/>
              </a:ext>
            </a:extLst>
          </p:cNvPr>
          <p:cNvSpPr/>
          <p:nvPr/>
        </p:nvSpPr>
        <p:spPr>
          <a:xfrm>
            <a:off x="493237" y="3690918"/>
            <a:ext cx="1436915" cy="413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109</a:t>
            </a:r>
            <a:endParaRPr lang="zh-TW" altLang="en-US" sz="2800" dirty="0"/>
          </a:p>
        </p:txBody>
      </p:sp>
      <p:sp>
        <p:nvSpPr>
          <p:cNvPr id="12" name="矩形 11">
            <a:extLst>
              <a:ext uri="{FF2B5EF4-FFF2-40B4-BE49-F238E27FC236}">
                <a16:creationId xmlns:a16="http://schemas.microsoft.com/office/drawing/2014/main" id="{A9438EC9-3C6E-4C49-9E43-0FF0AD07A416}"/>
              </a:ext>
            </a:extLst>
          </p:cNvPr>
          <p:cNvSpPr/>
          <p:nvPr/>
        </p:nvSpPr>
        <p:spPr>
          <a:xfrm>
            <a:off x="5769429" y="4311650"/>
            <a:ext cx="3755571" cy="16002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sz="3200" dirty="0"/>
              <a:t>個人申請成為考生最常用的入學管道</a:t>
            </a:r>
          </a:p>
        </p:txBody>
      </p:sp>
    </p:spTree>
    <p:custDataLst>
      <p:tags r:id="rId1"/>
    </p:custDataLst>
    <p:extLst>
      <p:ext uri="{BB962C8B-B14F-4D97-AF65-F5344CB8AC3E}">
        <p14:creationId xmlns:p14="http://schemas.microsoft.com/office/powerpoint/2010/main" val="381631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9BCA858-61ED-4EB3-90AE-CC736F10A25F}"/>
              </a:ext>
            </a:extLst>
          </p:cNvPr>
          <p:cNvSpPr>
            <a:spLocks noGrp="1"/>
          </p:cNvSpPr>
          <p:nvPr>
            <p:ph type="title"/>
          </p:nvPr>
        </p:nvSpPr>
        <p:spPr/>
        <p:txBody>
          <a:bodyPr/>
          <a:lstStyle/>
          <a:p>
            <a:r>
              <a:rPr lang="en-US" altLang="zh-TW" sz="4000" b="1" dirty="0"/>
              <a:t>108</a:t>
            </a:r>
            <a:r>
              <a:rPr lang="zh-TW" altLang="en-US" sz="4000" b="1" dirty="0"/>
              <a:t>學年度普通科</a:t>
            </a:r>
          </a:p>
        </p:txBody>
      </p:sp>
      <p:graphicFrame>
        <p:nvGraphicFramePr>
          <p:cNvPr id="10" name="表格 10">
            <a:extLst>
              <a:ext uri="{FF2B5EF4-FFF2-40B4-BE49-F238E27FC236}">
                <a16:creationId xmlns:a16="http://schemas.microsoft.com/office/drawing/2014/main" id="{B26DE9B5-4E17-4A8E-BC63-459526BBEA03}"/>
              </a:ext>
            </a:extLst>
          </p:cNvPr>
          <p:cNvGraphicFramePr>
            <a:graphicFrameLocks noGrp="1"/>
          </p:cNvGraphicFramePr>
          <p:nvPr>
            <p:extLst>
              <p:ext uri="{D42A27DB-BD31-4B8C-83A1-F6EECF244321}">
                <p14:modId xmlns:p14="http://schemas.microsoft.com/office/powerpoint/2010/main" val="1142015571"/>
              </p:ext>
            </p:extLst>
          </p:nvPr>
        </p:nvGraphicFramePr>
        <p:xfrm>
          <a:off x="7761514" y="1916850"/>
          <a:ext cx="4308773" cy="3696072"/>
        </p:xfrm>
        <a:graphic>
          <a:graphicData uri="http://schemas.openxmlformats.org/drawingml/2006/table">
            <a:tbl>
              <a:tblPr firstRow="1" bandRow="1">
                <a:tableStyleId>{5C22544A-7EE6-4342-B048-85BDC9FD1C3A}</a:tableStyleId>
              </a:tblPr>
              <a:tblGrid>
                <a:gridCol w="2154853">
                  <a:extLst>
                    <a:ext uri="{9D8B030D-6E8A-4147-A177-3AD203B41FA5}">
                      <a16:colId xmlns:a16="http://schemas.microsoft.com/office/drawing/2014/main" val="1361299938"/>
                    </a:ext>
                  </a:extLst>
                </a:gridCol>
                <a:gridCol w="2153920">
                  <a:extLst>
                    <a:ext uri="{9D8B030D-6E8A-4147-A177-3AD203B41FA5}">
                      <a16:colId xmlns:a16="http://schemas.microsoft.com/office/drawing/2014/main" val="503198087"/>
                    </a:ext>
                  </a:extLst>
                </a:gridCol>
              </a:tblGrid>
              <a:tr h="314960">
                <a:tc>
                  <a:txBody>
                    <a:bodyPr/>
                    <a:lstStyle/>
                    <a:p>
                      <a:r>
                        <a:rPr lang="zh-TW" altLang="en-US" sz="3200" b="0" i="0" u="none" strike="noStrike" kern="1200" baseline="0" dirty="0">
                          <a:solidFill>
                            <a:schemeClr val="lt1"/>
                          </a:solidFill>
                          <a:latin typeface="+mj-ea"/>
                          <a:ea typeface="+mj-ea"/>
                          <a:cs typeface="+mn-cs"/>
                        </a:rPr>
                        <a:t>入學管道</a:t>
                      </a:r>
                      <a:r>
                        <a:rPr lang="en-US" altLang="zh-TW" sz="3200" b="0" i="0" u="none" strike="noStrike" kern="1200" baseline="0" dirty="0">
                          <a:solidFill>
                            <a:schemeClr val="lt1"/>
                          </a:solidFill>
                          <a:latin typeface="+mj-ea"/>
                          <a:ea typeface="+mj-ea"/>
                          <a:cs typeface="+mn-cs"/>
                        </a:rPr>
                        <a:t>	</a:t>
                      </a:r>
                    </a:p>
                  </a:txBody>
                  <a:tcPr/>
                </a:tc>
                <a:tc>
                  <a:txBody>
                    <a:bodyPr/>
                    <a:lstStyle/>
                    <a:p>
                      <a:r>
                        <a:rPr lang="zh-TW" altLang="en-US" sz="3200" dirty="0">
                          <a:latin typeface="+mj-ea"/>
                          <a:ea typeface="+mj-ea"/>
                        </a:rPr>
                        <a:t>錄取率</a:t>
                      </a:r>
                    </a:p>
                  </a:txBody>
                  <a:tcPr/>
                </a:tc>
                <a:extLst>
                  <a:ext uri="{0D108BD9-81ED-4DB2-BD59-A6C34878D82A}">
                    <a16:rowId xmlns:a16="http://schemas.microsoft.com/office/drawing/2014/main" val="717285421"/>
                  </a:ext>
                </a:extLst>
              </a:tr>
              <a:tr h="639116">
                <a:tc>
                  <a:txBody>
                    <a:bodyPr/>
                    <a:lstStyle/>
                    <a:p>
                      <a:r>
                        <a:rPr lang="zh-TW" altLang="en-US" sz="3200" dirty="0">
                          <a:latin typeface="+mj-ea"/>
                          <a:ea typeface="+mj-ea"/>
                        </a:rPr>
                        <a:t>繁星推薦</a:t>
                      </a:r>
                    </a:p>
                  </a:txBody>
                  <a:tcPr/>
                </a:tc>
                <a:tc>
                  <a:txBody>
                    <a:bodyPr/>
                    <a:lstStyle/>
                    <a:p>
                      <a:r>
                        <a:rPr lang="en-US" altLang="zh-TW" sz="3200" dirty="0">
                          <a:latin typeface="+mj-ea"/>
                          <a:ea typeface="+mj-ea"/>
                        </a:rPr>
                        <a:t>32</a:t>
                      </a:r>
                      <a:endParaRPr lang="zh-TW" altLang="en-US" sz="3200" dirty="0">
                        <a:latin typeface="+mj-ea"/>
                        <a:ea typeface="+mj-ea"/>
                      </a:endParaRPr>
                    </a:p>
                  </a:txBody>
                  <a:tcPr/>
                </a:tc>
                <a:extLst>
                  <a:ext uri="{0D108BD9-81ED-4DB2-BD59-A6C34878D82A}">
                    <a16:rowId xmlns:a16="http://schemas.microsoft.com/office/drawing/2014/main" val="805139532"/>
                  </a:ext>
                </a:extLst>
              </a:tr>
              <a:tr h="498429">
                <a:tc>
                  <a:txBody>
                    <a:bodyPr/>
                    <a:lstStyle/>
                    <a:p>
                      <a:r>
                        <a:rPr lang="zh-TW" altLang="en-US" sz="3200" dirty="0">
                          <a:latin typeface="+mj-ea"/>
                          <a:ea typeface="+mj-ea"/>
                        </a:rPr>
                        <a:t>個人申請</a:t>
                      </a:r>
                    </a:p>
                  </a:txBody>
                  <a:tcPr/>
                </a:tc>
                <a:tc>
                  <a:txBody>
                    <a:bodyPr/>
                    <a:lstStyle/>
                    <a:p>
                      <a:r>
                        <a:rPr lang="en-US" altLang="zh-TW" sz="3200" dirty="0">
                          <a:latin typeface="+mj-ea"/>
                          <a:ea typeface="+mj-ea"/>
                        </a:rPr>
                        <a:t>49</a:t>
                      </a:r>
                      <a:endParaRPr lang="zh-TW" altLang="en-US" sz="3200" dirty="0">
                        <a:latin typeface="+mj-ea"/>
                        <a:ea typeface="+mj-ea"/>
                      </a:endParaRPr>
                    </a:p>
                  </a:txBody>
                  <a:tcPr/>
                </a:tc>
                <a:extLst>
                  <a:ext uri="{0D108BD9-81ED-4DB2-BD59-A6C34878D82A}">
                    <a16:rowId xmlns:a16="http://schemas.microsoft.com/office/drawing/2014/main" val="3506040245"/>
                  </a:ext>
                </a:extLst>
              </a:tr>
              <a:tr h="661851">
                <a:tc>
                  <a:txBody>
                    <a:bodyPr/>
                    <a:lstStyle/>
                    <a:p>
                      <a:r>
                        <a:rPr lang="zh-TW" altLang="en-US" sz="3200" dirty="0">
                          <a:latin typeface="+mj-ea"/>
                          <a:ea typeface="+mj-ea"/>
                        </a:rPr>
                        <a:t>登記分發</a:t>
                      </a:r>
                    </a:p>
                  </a:txBody>
                  <a:tcPr/>
                </a:tc>
                <a:tc>
                  <a:txBody>
                    <a:bodyPr/>
                    <a:lstStyle/>
                    <a:p>
                      <a:r>
                        <a:rPr lang="en-US" altLang="zh-TW" sz="3200" dirty="0">
                          <a:latin typeface="+mj-ea"/>
                          <a:ea typeface="+mj-ea"/>
                        </a:rPr>
                        <a:t>12</a:t>
                      </a:r>
                      <a:endParaRPr lang="zh-TW" altLang="en-US" sz="3200" dirty="0">
                        <a:latin typeface="+mj-ea"/>
                        <a:ea typeface="+mj-ea"/>
                      </a:endParaRPr>
                    </a:p>
                  </a:txBody>
                  <a:tcPr/>
                </a:tc>
                <a:extLst>
                  <a:ext uri="{0D108BD9-81ED-4DB2-BD59-A6C34878D82A}">
                    <a16:rowId xmlns:a16="http://schemas.microsoft.com/office/drawing/2014/main" val="3792098826"/>
                  </a:ext>
                </a:extLst>
              </a:tr>
              <a:tr h="657745">
                <a:tc>
                  <a:txBody>
                    <a:bodyPr/>
                    <a:lstStyle/>
                    <a:p>
                      <a:r>
                        <a:rPr lang="zh-TW" altLang="en-US" sz="3200" dirty="0">
                          <a:latin typeface="+mj-ea"/>
                          <a:ea typeface="+mj-ea"/>
                        </a:rPr>
                        <a:t>獨立招生</a:t>
                      </a:r>
                    </a:p>
                  </a:txBody>
                  <a:tcPr/>
                </a:tc>
                <a:tc>
                  <a:txBody>
                    <a:bodyPr/>
                    <a:lstStyle/>
                    <a:p>
                      <a:r>
                        <a:rPr lang="en-US" altLang="zh-TW" sz="3200" dirty="0">
                          <a:latin typeface="+mj-ea"/>
                          <a:ea typeface="+mj-ea"/>
                        </a:rPr>
                        <a:t>2</a:t>
                      </a:r>
                      <a:endParaRPr lang="zh-TW" altLang="en-US" sz="3200" dirty="0">
                        <a:latin typeface="+mj-ea"/>
                        <a:ea typeface="+mj-ea"/>
                      </a:endParaRPr>
                    </a:p>
                  </a:txBody>
                  <a:tcPr/>
                </a:tc>
                <a:extLst>
                  <a:ext uri="{0D108BD9-81ED-4DB2-BD59-A6C34878D82A}">
                    <a16:rowId xmlns:a16="http://schemas.microsoft.com/office/drawing/2014/main" val="3610455722"/>
                  </a:ext>
                </a:extLst>
              </a:tr>
              <a:tr h="498429">
                <a:tc>
                  <a:txBody>
                    <a:bodyPr/>
                    <a:lstStyle/>
                    <a:p>
                      <a:r>
                        <a:rPr lang="zh-TW" altLang="en-US" sz="3200" b="0" i="0" u="none" strike="noStrike" kern="1200" baseline="0" dirty="0">
                          <a:solidFill>
                            <a:schemeClr val="tx1"/>
                          </a:solidFill>
                          <a:latin typeface="+mj-ea"/>
                          <a:ea typeface="+mj-ea"/>
                          <a:cs typeface="+mn-cs"/>
                        </a:rPr>
                        <a:t>未升學</a:t>
                      </a:r>
                      <a:endParaRPr lang="zh-TW" altLang="en-US" sz="3200" dirty="0">
                        <a:solidFill>
                          <a:schemeClr val="tx1"/>
                        </a:solidFill>
                        <a:latin typeface="+mj-ea"/>
                        <a:ea typeface="+mj-ea"/>
                      </a:endParaRPr>
                    </a:p>
                  </a:txBody>
                  <a:tcPr/>
                </a:tc>
                <a:tc>
                  <a:txBody>
                    <a:bodyPr/>
                    <a:lstStyle/>
                    <a:p>
                      <a:r>
                        <a:rPr lang="en-US" altLang="zh-TW" sz="3200" dirty="0">
                          <a:latin typeface="+mj-ea"/>
                          <a:ea typeface="+mj-ea"/>
                        </a:rPr>
                        <a:t>5</a:t>
                      </a:r>
                      <a:endParaRPr lang="zh-TW" altLang="en-US" sz="3200" dirty="0">
                        <a:latin typeface="+mj-ea"/>
                        <a:ea typeface="+mj-ea"/>
                      </a:endParaRPr>
                    </a:p>
                  </a:txBody>
                  <a:tcPr/>
                </a:tc>
                <a:extLst>
                  <a:ext uri="{0D108BD9-81ED-4DB2-BD59-A6C34878D82A}">
                    <a16:rowId xmlns:a16="http://schemas.microsoft.com/office/drawing/2014/main" val="540200178"/>
                  </a:ext>
                </a:extLst>
              </a:tr>
            </a:tbl>
          </a:graphicData>
        </a:graphic>
      </p:graphicFrame>
      <p:sp>
        <p:nvSpPr>
          <p:cNvPr id="14" name="矩形 13">
            <a:extLst>
              <a:ext uri="{FF2B5EF4-FFF2-40B4-BE49-F238E27FC236}">
                <a16:creationId xmlns:a16="http://schemas.microsoft.com/office/drawing/2014/main" id="{64538074-8862-4FFC-A4A3-313132EEA7E2}"/>
              </a:ext>
            </a:extLst>
          </p:cNvPr>
          <p:cNvSpPr/>
          <p:nvPr/>
        </p:nvSpPr>
        <p:spPr>
          <a:xfrm>
            <a:off x="7761514" y="3101881"/>
            <a:ext cx="4307840" cy="63917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7" name="圖表 6">
            <a:extLst>
              <a:ext uri="{FF2B5EF4-FFF2-40B4-BE49-F238E27FC236}">
                <a16:creationId xmlns:a16="http://schemas.microsoft.com/office/drawing/2014/main" id="{50446EFD-7FEB-4F0D-B5F0-E89EFB594D3F}"/>
              </a:ext>
            </a:extLst>
          </p:cNvPr>
          <p:cNvGraphicFramePr/>
          <p:nvPr>
            <p:extLst>
              <p:ext uri="{D42A27DB-BD31-4B8C-83A1-F6EECF244321}">
                <p14:modId xmlns:p14="http://schemas.microsoft.com/office/powerpoint/2010/main" val="3208822655"/>
              </p:ext>
            </p:extLst>
          </p:nvPr>
        </p:nvGraphicFramePr>
        <p:xfrm>
          <a:off x="685134" y="1746910"/>
          <a:ext cx="6528570" cy="5068511"/>
        </p:xfrm>
        <a:graphic>
          <a:graphicData uri="http://schemas.openxmlformats.org/drawingml/2006/chart">
            <c:chart xmlns:c="http://schemas.openxmlformats.org/drawingml/2006/chart" xmlns:r="http://schemas.openxmlformats.org/officeDocument/2006/relationships" r:id="rId3"/>
          </a:graphicData>
        </a:graphic>
      </p:graphicFrame>
      <p:sp>
        <p:nvSpPr>
          <p:cNvPr id="6" name="矩形 5">
            <a:extLst>
              <a:ext uri="{FF2B5EF4-FFF2-40B4-BE49-F238E27FC236}">
                <a16:creationId xmlns:a16="http://schemas.microsoft.com/office/drawing/2014/main" id="{64538074-8862-4FFC-A4A3-313132EEA7E2}"/>
              </a:ext>
            </a:extLst>
          </p:cNvPr>
          <p:cNvSpPr/>
          <p:nvPr/>
        </p:nvSpPr>
        <p:spPr>
          <a:xfrm>
            <a:off x="7761514" y="2479637"/>
            <a:ext cx="4307840" cy="63917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ustDataLst>
      <p:tags r:id="rId1"/>
    </p:custDataLst>
    <p:extLst>
      <p:ext uri="{BB962C8B-B14F-4D97-AF65-F5344CB8AC3E}">
        <p14:creationId xmlns:p14="http://schemas.microsoft.com/office/powerpoint/2010/main" val="28700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9BCA858-61ED-4EB3-90AE-CC736F10A25F}"/>
              </a:ext>
            </a:extLst>
          </p:cNvPr>
          <p:cNvSpPr>
            <a:spLocks noGrp="1"/>
          </p:cNvSpPr>
          <p:nvPr>
            <p:ph type="title"/>
          </p:nvPr>
        </p:nvSpPr>
        <p:spPr/>
        <p:txBody>
          <a:bodyPr/>
          <a:lstStyle/>
          <a:p>
            <a:r>
              <a:rPr lang="en-US" altLang="zh-TW" sz="4000" b="1" dirty="0"/>
              <a:t>108</a:t>
            </a:r>
            <a:r>
              <a:rPr lang="zh-TW" altLang="en-US" sz="4000" b="1" dirty="0"/>
              <a:t>學年度體育班</a:t>
            </a:r>
          </a:p>
        </p:txBody>
      </p:sp>
      <p:graphicFrame>
        <p:nvGraphicFramePr>
          <p:cNvPr id="10" name="表格 10">
            <a:extLst>
              <a:ext uri="{FF2B5EF4-FFF2-40B4-BE49-F238E27FC236}">
                <a16:creationId xmlns:a16="http://schemas.microsoft.com/office/drawing/2014/main" id="{B26DE9B5-4E17-4A8E-BC63-459526BBEA03}"/>
              </a:ext>
            </a:extLst>
          </p:cNvPr>
          <p:cNvGraphicFramePr>
            <a:graphicFrameLocks noGrp="1"/>
          </p:cNvGraphicFramePr>
          <p:nvPr>
            <p:extLst>
              <p:ext uri="{D42A27DB-BD31-4B8C-83A1-F6EECF244321}">
                <p14:modId xmlns:p14="http://schemas.microsoft.com/office/powerpoint/2010/main" val="2179028361"/>
              </p:ext>
            </p:extLst>
          </p:nvPr>
        </p:nvGraphicFramePr>
        <p:xfrm>
          <a:off x="7504850" y="2082840"/>
          <a:ext cx="4307840" cy="4711585"/>
        </p:xfrm>
        <a:graphic>
          <a:graphicData uri="http://schemas.openxmlformats.org/drawingml/2006/table">
            <a:tbl>
              <a:tblPr firstRow="1" bandRow="1">
                <a:tableStyleId>{5C22544A-7EE6-4342-B048-85BDC9FD1C3A}</a:tableStyleId>
              </a:tblPr>
              <a:tblGrid>
                <a:gridCol w="2153920">
                  <a:extLst>
                    <a:ext uri="{9D8B030D-6E8A-4147-A177-3AD203B41FA5}">
                      <a16:colId xmlns:a16="http://schemas.microsoft.com/office/drawing/2014/main" val="1361299938"/>
                    </a:ext>
                  </a:extLst>
                </a:gridCol>
                <a:gridCol w="2153920">
                  <a:extLst>
                    <a:ext uri="{9D8B030D-6E8A-4147-A177-3AD203B41FA5}">
                      <a16:colId xmlns:a16="http://schemas.microsoft.com/office/drawing/2014/main" val="503198087"/>
                    </a:ext>
                  </a:extLst>
                </a:gridCol>
              </a:tblGrid>
              <a:tr h="0">
                <a:tc>
                  <a:txBody>
                    <a:bodyPr/>
                    <a:lstStyle/>
                    <a:p>
                      <a:r>
                        <a:rPr lang="zh-TW" altLang="en-US" sz="3200" b="0" i="0" u="none" strike="noStrike" kern="1200" baseline="0" dirty="0">
                          <a:solidFill>
                            <a:schemeClr val="lt1"/>
                          </a:solidFill>
                          <a:latin typeface="+mj-ea"/>
                          <a:ea typeface="+mj-ea"/>
                          <a:cs typeface="+mn-cs"/>
                        </a:rPr>
                        <a:t>入學管道</a:t>
                      </a:r>
                      <a:r>
                        <a:rPr lang="en-US" altLang="zh-TW" sz="3200" b="0" i="0" u="none" strike="noStrike" kern="1200" baseline="0" dirty="0">
                          <a:solidFill>
                            <a:schemeClr val="lt1"/>
                          </a:solidFill>
                          <a:latin typeface="+mj-ea"/>
                          <a:ea typeface="+mj-ea"/>
                          <a:cs typeface="+mn-cs"/>
                        </a:rPr>
                        <a:t>	</a:t>
                      </a:r>
                    </a:p>
                  </a:txBody>
                  <a:tcPr/>
                </a:tc>
                <a:tc>
                  <a:txBody>
                    <a:bodyPr/>
                    <a:lstStyle/>
                    <a:p>
                      <a:r>
                        <a:rPr lang="zh-TW" altLang="en-US" sz="3200" dirty="0">
                          <a:latin typeface="+mj-ea"/>
                          <a:ea typeface="+mj-ea"/>
                        </a:rPr>
                        <a:t>錄取率</a:t>
                      </a:r>
                    </a:p>
                  </a:txBody>
                  <a:tcPr/>
                </a:tc>
                <a:extLst>
                  <a:ext uri="{0D108BD9-81ED-4DB2-BD59-A6C34878D82A}">
                    <a16:rowId xmlns:a16="http://schemas.microsoft.com/office/drawing/2014/main" val="717285421"/>
                  </a:ext>
                </a:extLst>
              </a:tr>
              <a:tr h="538440">
                <a:tc>
                  <a:txBody>
                    <a:bodyPr/>
                    <a:lstStyle/>
                    <a:p>
                      <a:r>
                        <a:rPr lang="zh-TW" altLang="en-US" sz="3200" dirty="0">
                          <a:latin typeface="+mj-ea"/>
                          <a:ea typeface="+mj-ea"/>
                        </a:rPr>
                        <a:t>繁星推薦</a:t>
                      </a:r>
                    </a:p>
                  </a:txBody>
                  <a:tcPr/>
                </a:tc>
                <a:tc>
                  <a:txBody>
                    <a:bodyPr/>
                    <a:lstStyle/>
                    <a:p>
                      <a:r>
                        <a:rPr lang="en-US" altLang="zh-TW" sz="3200" dirty="0">
                          <a:latin typeface="+mj-ea"/>
                          <a:ea typeface="+mj-ea"/>
                        </a:rPr>
                        <a:t>0</a:t>
                      </a:r>
                      <a:endParaRPr lang="zh-TW" altLang="en-US" sz="3200" dirty="0">
                        <a:latin typeface="+mj-ea"/>
                        <a:ea typeface="+mj-ea"/>
                      </a:endParaRPr>
                    </a:p>
                  </a:txBody>
                  <a:tcPr/>
                </a:tc>
                <a:extLst>
                  <a:ext uri="{0D108BD9-81ED-4DB2-BD59-A6C34878D82A}">
                    <a16:rowId xmlns:a16="http://schemas.microsoft.com/office/drawing/2014/main" val="805139532"/>
                  </a:ext>
                </a:extLst>
              </a:tr>
              <a:tr h="498429">
                <a:tc>
                  <a:txBody>
                    <a:bodyPr/>
                    <a:lstStyle/>
                    <a:p>
                      <a:r>
                        <a:rPr lang="zh-TW" altLang="en-US" sz="3200" dirty="0">
                          <a:latin typeface="+mj-ea"/>
                          <a:ea typeface="+mj-ea"/>
                        </a:rPr>
                        <a:t>個人申請</a:t>
                      </a:r>
                    </a:p>
                  </a:txBody>
                  <a:tcPr/>
                </a:tc>
                <a:tc>
                  <a:txBody>
                    <a:bodyPr/>
                    <a:lstStyle/>
                    <a:p>
                      <a:r>
                        <a:rPr lang="en-US" altLang="zh-TW" sz="3200" dirty="0">
                          <a:latin typeface="+mj-ea"/>
                          <a:ea typeface="+mj-ea"/>
                        </a:rPr>
                        <a:t>24</a:t>
                      </a:r>
                      <a:endParaRPr lang="zh-TW" altLang="en-US" sz="3200" dirty="0">
                        <a:latin typeface="+mj-ea"/>
                        <a:ea typeface="+mj-ea"/>
                      </a:endParaRPr>
                    </a:p>
                  </a:txBody>
                  <a:tcPr/>
                </a:tc>
                <a:extLst>
                  <a:ext uri="{0D108BD9-81ED-4DB2-BD59-A6C34878D82A}">
                    <a16:rowId xmlns:a16="http://schemas.microsoft.com/office/drawing/2014/main" val="3506040245"/>
                  </a:ext>
                </a:extLst>
              </a:tr>
              <a:tr h="49842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sz="3200" kern="1200" dirty="0">
                          <a:solidFill>
                            <a:schemeClr val="dk1"/>
                          </a:solidFill>
                          <a:latin typeface="+mj-ea"/>
                          <a:ea typeface="+mn-ea"/>
                          <a:cs typeface="+mn-cs"/>
                        </a:rPr>
                        <a:t>登記分發</a:t>
                      </a:r>
                    </a:p>
                  </a:txBody>
                  <a:tcPr/>
                </a:tc>
                <a:tc>
                  <a:txBody>
                    <a:bodyPr/>
                    <a:lstStyle/>
                    <a:p>
                      <a:r>
                        <a:rPr lang="en-US" altLang="zh-TW" sz="3200" dirty="0">
                          <a:latin typeface="+mj-ea"/>
                          <a:ea typeface="+mj-ea"/>
                        </a:rPr>
                        <a:t>0</a:t>
                      </a:r>
                      <a:endParaRPr lang="zh-TW" altLang="en-US" sz="3200" dirty="0">
                        <a:latin typeface="+mj-ea"/>
                        <a:ea typeface="+mj-ea"/>
                      </a:endParaRPr>
                    </a:p>
                  </a:txBody>
                  <a:tcPr/>
                </a:tc>
                <a:extLst>
                  <a:ext uri="{0D108BD9-81ED-4DB2-BD59-A6C34878D82A}">
                    <a16:rowId xmlns:a16="http://schemas.microsoft.com/office/drawing/2014/main" val="3792098826"/>
                  </a:ext>
                </a:extLst>
              </a:tr>
              <a:tr h="498429">
                <a:tc>
                  <a:txBody>
                    <a:bodyPr/>
                    <a:lstStyle/>
                    <a:p>
                      <a:r>
                        <a:rPr lang="zh-TW" altLang="en-US" sz="3200" dirty="0">
                          <a:latin typeface="+mj-ea"/>
                          <a:ea typeface="+mj-ea"/>
                        </a:rPr>
                        <a:t>運動績優</a:t>
                      </a:r>
                    </a:p>
                  </a:txBody>
                  <a:tcPr/>
                </a:tc>
                <a:tc>
                  <a:txBody>
                    <a:bodyPr/>
                    <a:lstStyle/>
                    <a:p>
                      <a:r>
                        <a:rPr lang="en-US" altLang="zh-TW" sz="3200" dirty="0">
                          <a:latin typeface="+mj-ea"/>
                          <a:ea typeface="+mj-ea"/>
                        </a:rPr>
                        <a:t>10</a:t>
                      </a:r>
                      <a:endParaRPr lang="zh-TW" altLang="en-US" sz="3200" dirty="0">
                        <a:latin typeface="+mj-ea"/>
                        <a:ea typeface="+mj-ea"/>
                      </a:endParaRPr>
                    </a:p>
                  </a:txBody>
                  <a:tcPr/>
                </a:tc>
                <a:extLst>
                  <a:ext uri="{0D108BD9-81ED-4DB2-BD59-A6C34878D82A}">
                    <a16:rowId xmlns:a16="http://schemas.microsoft.com/office/drawing/2014/main" val="2603105014"/>
                  </a:ext>
                </a:extLst>
              </a:tr>
              <a:tr h="657745">
                <a:tc>
                  <a:txBody>
                    <a:bodyPr/>
                    <a:lstStyle/>
                    <a:p>
                      <a:r>
                        <a:rPr lang="zh-TW" altLang="en-US" sz="3200" dirty="0">
                          <a:latin typeface="+mj-ea"/>
                          <a:ea typeface="+mj-ea"/>
                        </a:rPr>
                        <a:t>獨立招生</a:t>
                      </a:r>
                    </a:p>
                  </a:txBody>
                  <a:tcPr/>
                </a:tc>
                <a:tc>
                  <a:txBody>
                    <a:bodyPr/>
                    <a:lstStyle/>
                    <a:p>
                      <a:r>
                        <a:rPr lang="en-US" altLang="zh-TW" sz="3200" dirty="0">
                          <a:latin typeface="+mj-ea"/>
                          <a:ea typeface="+mj-ea"/>
                        </a:rPr>
                        <a:t>49</a:t>
                      </a:r>
                      <a:endParaRPr lang="zh-TW" altLang="en-US" sz="3200" dirty="0">
                        <a:latin typeface="+mj-ea"/>
                        <a:ea typeface="+mj-ea"/>
                      </a:endParaRPr>
                    </a:p>
                  </a:txBody>
                  <a:tcPr/>
                </a:tc>
                <a:extLst>
                  <a:ext uri="{0D108BD9-81ED-4DB2-BD59-A6C34878D82A}">
                    <a16:rowId xmlns:a16="http://schemas.microsoft.com/office/drawing/2014/main" val="3610455722"/>
                  </a:ext>
                </a:extLst>
              </a:tr>
              <a:tr h="498429">
                <a:tc>
                  <a:txBody>
                    <a:bodyPr/>
                    <a:lstStyle/>
                    <a:p>
                      <a:r>
                        <a:rPr lang="zh-TW" altLang="en-US" sz="3200" b="0" i="0" u="none" strike="noStrike" kern="1200" baseline="0" dirty="0">
                          <a:solidFill>
                            <a:schemeClr val="tx1"/>
                          </a:solidFill>
                          <a:latin typeface="+mj-ea"/>
                          <a:ea typeface="+mj-ea"/>
                          <a:cs typeface="+mn-cs"/>
                        </a:rPr>
                        <a:t>軍警校院</a:t>
                      </a:r>
                      <a:endParaRPr lang="zh-TW" altLang="en-US" sz="3200" dirty="0">
                        <a:solidFill>
                          <a:schemeClr val="tx1"/>
                        </a:solidFill>
                        <a:latin typeface="+mj-ea"/>
                        <a:ea typeface="+mj-ea"/>
                      </a:endParaRPr>
                    </a:p>
                  </a:txBody>
                  <a:tcPr/>
                </a:tc>
                <a:tc>
                  <a:txBody>
                    <a:bodyPr/>
                    <a:lstStyle/>
                    <a:p>
                      <a:r>
                        <a:rPr lang="en-US" altLang="zh-TW" sz="3200" dirty="0">
                          <a:latin typeface="+mj-ea"/>
                          <a:ea typeface="+mj-ea"/>
                        </a:rPr>
                        <a:t>5</a:t>
                      </a:r>
                      <a:endParaRPr lang="zh-TW" altLang="en-US" sz="3200" dirty="0">
                        <a:latin typeface="+mj-ea"/>
                        <a:ea typeface="+mj-ea"/>
                      </a:endParaRPr>
                    </a:p>
                  </a:txBody>
                  <a:tcPr/>
                </a:tc>
                <a:extLst>
                  <a:ext uri="{0D108BD9-81ED-4DB2-BD59-A6C34878D82A}">
                    <a16:rowId xmlns:a16="http://schemas.microsoft.com/office/drawing/2014/main" val="540200178"/>
                  </a:ext>
                </a:extLst>
              </a:tr>
              <a:tr h="498429">
                <a:tc>
                  <a:txBody>
                    <a:bodyPr/>
                    <a:lstStyle/>
                    <a:p>
                      <a:r>
                        <a:rPr lang="zh-TW" altLang="en-US" sz="3200" dirty="0">
                          <a:solidFill>
                            <a:schemeClr val="tx1"/>
                          </a:solidFill>
                          <a:latin typeface="+mj-ea"/>
                          <a:ea typeface="+mj-ea"/>
                        </a:rPr>
                        <a:t>未升學</a:t>
                      </a:r>
                    </a:p>
                  </a:txBody>
                  <a:tcPr/>
                </a:tc>
                <a:tc>
                  <a:txBody>
                    <a:bodyPr/>
                    <a:lstStyle/>
                    <a:p>
                      <a:r>
                        <a:rPr lang="en-US" altLang="zh-TW" sz="3200" dirty="0">
                          <a:latin typeface="+mj-ea"/>
                          <a:ea typeface="+mj-ea"/>
                        </a:rPr>
                        <a:t>12</a:t>
                      </a:r>
                      <a:endParaRPr lang="zh-TW" altLang="en-US" sz="3200" dirty="0">
                        <a:latin typeface="+mj-ea"/>
                        <a:ea typeface="+mj-ea"/>
                      </a:endParaRPr>
                    </a:p>
                  </a:txBody>
                  <a:tcPr/>
                </a:tc>
                <a:extLst>
                  <a:ext uri="{0D108BD9-81ED-4DB2-BD59-A6C34878D82A}">
                    <a16:rowId xmlns:a16="http://schemas.microsoft.com/office/drawing/2014/main" val="935741215"/>
                  </a:ext>
                </a:extLst>
              </a:tr>
            </a:tbl>
          </a:graphicData>
        </a:graphic>
      </p:graphicFrame>
      <p:sp>
        <p:nvSpPr>
          <p:cNvPr id="8" name="矩形 7">
            <a:extLst>
              <a:ext uri="{FF2B5EF4-FFF2-40B4-BE49-F238E27FC236}">
                <a16:creationId xmlns:a16="http://schemas.microsoft.com/office/drawing/2014/main" id="{5775F2A7-8344-428F-879D-1220322B34F9}"/>
              </a:ext>
            </a:extLst>
          </p:cNvPr>
          <p:cNvSpPr/>
          <p:nvPr/>
        </p:nvSpPr>
        <p:spPr>
          <a:xfrm>
            <a:off x="7504850" y="4985219"/>
            <a:ext cx="4307840" cy="63175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13" name="圖表 12">
            <a:extLst>
              <a:ext uri="{FF2B5EF4-FFF2-40B4-BE49-F238E27FC236}">
                <a16:creationId xmlns:a16="http://schemas.microsoft.com/office/drawing/2014/main" id="{085314B6-1245-4B8A-BE04-BE44D8B26D21}"/>
              </a:ext>
            </a:extLst>
          </p:cNvPr>
          <p:cNvGraphicFramePr/>
          <p:nvPr>
            <p:extLst>
              <p:ext uri="{D42A27DB-BD31-4B8C-83A1-F6EECF244321}">
                <p14:modId xmlns:p14="http://schemas.microsoft.com/office/powerpoint/2010/main" val="2122440765"/>
              </p:ext>
            </p:extLst>
          </p:nvPr>
        </p:nvGraphicFramePr>
        <p:xfrm>
          <a:off x="379310" y="2184457"/>
          <a:ext cx="6585857" cy="4804171"/>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1"/>
    </p:custDataLst>
    <p:extLst>
      <p:ext uri="{BB962C8B-B14F-4D97-AF65-F5344CB8AC3E}">
        <p14:creationId xmlns:p14="http://schemas.microsoft.com/office/powerpoint/2010/main" val="114292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9BB5CC-FFFD-455B-947F-24724A3396F9}"/>
              </a:ext>
            </a:extLst>
          </p:cNvPr>
          <p:cNvSpPr>
            <a:spLocks noGrp="1"/>
          </p:cNvSpPr>
          <p:nvPr>
            <p:ph type="title"/>
          </p:nvPr>
        </p:nvSpPr>
        <p:spPr/>
        <p:txBody>
          <a:bodyPr/>
          <a:lstStyle/>
          <a:p>
            <a:r>
              <a:rPr lang="zh-TW" altLang="en-US" sz="4400" b="1" dirty="0"/>
              <a:t>今天要談的有</a:t>
            </a:r>
            <a:r>
              <a:rPr lang="en-US" altLang="zh-TW" sz="4400" b="1" dirty="0"/>
              <a:t>. . . </a:t>
            </a:r>
            <a:endParaRPr lang="zh-TW" altLang="en-US" sz="4400" b="1" dirty="0"/>
          </a:p>
        </p:txBody>
      </p:sp>
      <p:graphicFrame>
        <p:nvGraphicFramePr>
          <p:cNvPr id="4" name="內容版面配置區 3">
            <a:extLst>
              <a:ext uri="{FF2B5EF4-FFF2-40B4-BE49-F238E27FC236}">
                <a16:creationId xmlns:a16="http://schemas.microsoft.com/office/drawing/2014/main" id="{C54E5252-C972-4F09-B77E-AD0568E3F3ED}"/>
              </a:ext>
            </a:extLst>
          </p:cNvPr>
          <p:cNvGraphicFramePr>
            <a:graphicFrameLocks noGrp="1"/>
          </p:cNvGraphicFramePr>
          <p:nvPr>
            <p:ph idx="1"/>
            <p:extLst>
              <p:ext uri="{D42A27DB-BD31-4B8C-83A1-F6EECF244321}">
                <p14:modId xmlns:p14="http://schemas.microsoft.com/office/powerpoint/2010/main" val="2640977399"/>
              </p:ext>
            </p:extLst>
          </p:nvPr>
        </p:nvGraphicFramePr>
        <p:xfrm>
          <a:off x="1155700" y="2603500"/>
          <a:ext cx="10598150"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6151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4C64DC-EAFB-4F99-8FBC-4392CBF7C77F}"/>
              </a:ext>
            </a:extLst>
          </p:cNvPr>
          <p:cNvSpPr>
            <a:spLocks noGrp="1"/>
          </p:cNvSpPr>
          <p:nvPr>
            <p:ph type="title"/>
          </p:nvPr>
        </p:nvSpPr>
        <p:spPr>
          <a:xfrm>
            <a:off x="1154954" y="1028096"/>
            <a:ext cx="8761413" cy="706964"/>
          </a:xfrm>
        </p:spPr>
        <p:txBody>
          <a:bodyPr/>
          <a:lstStyle/>
          <a:p>
            <a:r>
              <a:rPr lang="zh-TW" altLang="en-US" sz="4800" b="1" dirty="0"/>
              <a:t>大學多元入學管道介紹</a:t>
            </a:r>
          </a:p>
        </p:txBody>
      </p:sp>
      <p:sp>
        <p:nvSpPr>
          <p:cNvPr id="3" name="內容版面配置區 2">
            <a:extLst>
              <a:ext uri="{FF2B5EF4-FFF2-40B4-BE49-F238E27FC236}">
                <a16:creationId xmlns:a16="http://schemas.microsoft.com/office/drawing/2014/main" id="{0B4BA7CC-AE62-4E98-A85E-08962497177C}"/>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880A9794-81FD-4046-85CC-48C4B0806C1E}"/>
              </a:ext>
            </a:extLst>
          </p:cNvPr>
          <p:cNvPicPr>
            <a:picLocks noChangeAspect="1"/>
          </p:cNvPicPr>
          <p:nvPr/>
        </p:nvPicPr>
        <p:blipFill>
          <a:blip r:embed="rId2"/>
          <a:stretch>
            <a:fillRect/>
          </a:stretch>
        </p:blipFill>
        <p:spPr>
          <a:xfrm>
            <a:off x="1986642" y="2045696"/>
            <a:ext cx="8571981" cy="4531908"/>
          </a:xfrm>
          <a:prstGeom prst="rect">
            <a:avLst/>
          </a:prstGeom>
        </p:spPr>
      </p:pic>
      <p:sp>
        <p:nvSpPr>
          <p:cNvPr id="6" name="矩形: 圓角 5">
            <a:extLst>
              <a:ext uri="{FF2B5EF4-FFF2-40B4-BE49-F238E27FC236}">
                <a16:creationId xmlns:a16="http://schemas.microsoft.com/office/drawing/2014/main" id="{64594BAE-E88D-4C72-B719-89CDBA05DB41}"/>
              </a:ext>
            </a:extLst>
          </p:cNvPr>
          <p:cNvSpPr/>
          <p:nvPr/>
        </p:nvSpPr>
        <p:spPr>
          <a:xfrm>
            <a:off x="1140353" y="2421467"/>
            <a:ext cx="2142067" cy="10075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latin typeface="+mj-ea"/>
                <a:ea typeface="+mj-ea"/>
              </a:rPr>
              <a:t>繁星推薦</a:t>
            </a:r>
          </a:p>
        </p:txBody>
      </p:sp>
      <p:sp>
        <p:nvSpPr>
          <p:cNvPr id="7" name="矩形: 圓角 6">
            <a:extLst>
              <a:ext uri="{FF2B5EF4-FFF2-40B4-BE49-F238E27FC236}">
                <a16:creationId xmlns:a16="http://schemas.microsoft.com/office/drawing/2014/main" id="{9B6457F2-E810-4880-A2D2-3559DF7DE1CE}"/>
              </a:ext>
            </a:extLst>
          </p:cNvPr>
          <p:cNvSpPr/>
          <p:nvPr/>
        </p:nvSpPr>
        <p:spPr>
          <a:xfrm>
            <a:off x="8416556" y="2292864"/>
            <a:ext cx="2142067" cy="100753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3600" b="1" dirty="0">
                <a:latin typeface="+mj-ea"/>
                <a:ea typeface="+mj-ea"/>
              </a:rPr>
              <a:t>個人申請</a:t>
            </a:r>
          </a:p>
        </p:txBody>
      </p:sp>
      <p:sp>
        <p:nvSpPr>
          <p:cNvPr id="8" name="矩形: 圓角 7">
            <a:extLst>
              <a:ext uri="{FF2B5EF4-FFF2-40B4-BE49-F238E27FC236}">
                <a16:creationId xmlns:a16="http://schemas.microsoft.com/office/drawing/2014/main" id="{AA09D223-7537-446B-9972-ECC1F5ACC44D}"/>
              </a:ext>
            </a:extLst>
          </p:cNvPr>
          <p:cNvSpPr/>
          <p:nvPr/>
        </p:nvSpPr>
        <p:spPr>
          <a:xfrm>
            <a:off x="9134324" y="4931833"/>
            <a:ext cx="2142067" cy="100753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600" b="1" dirty="0">
                <a:latin typeface="+mj-ea"/>
                <a:ea typeface="+mj-ea"/>
              </a:rPr>
              <a:t>考試分發</a:t>
            </a:r>
          </a:p>
        </p:txBody>
      </p:sp>
    </p:spTree>
    <p:extLst>
      <p:ext uri="{BB962C8B-B14F-4D97-AF65-F5344CB8AC3E}">
        <p14:creationId xmlns:p14="http://schemas.microsoft.com/office/powerpoint/2010/main" val="388377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EFB35D-06E1-42CA-A56F-1D5E9C28A6DF}"/>
              </a:ext>
            </a:extLst>
          </p:cNvPr>
          <p:cNvSpPr>
            <a:spLocks noGrp="1"/>
          </p:cNvSpPr>
          <p:nvPr>
            <p:ph type="title"/>
          </p:nvPr>
        </p:nvSpPr>
        <p:spPr/>
        <p:txBody>
          <a:bodyPr/>
          <a:lstStyle/>
          <a:p>
            <a:r>
              <a:rPr lang="zh-TW" altLang="en-US" sz="4000" b="1" dirty="0"/>
              <a:t>繁星推薦</a:t>
            </a:r>
            <a:r>
              <a:rPr lang="en-US" altLang="zh-TW" sz="4000" b="1" dirty="0"/>
              <a:t>-8</a:t>
            </a:r>
            <a:r>
              <a:rPr lang="zh-TW" altLang="en-US" sz="4000" b="1" dirty="0"/>
              <a:t>類群</a:t>
            </a:r>
          </a:p>
        </p:txBody>
      </p:sp>
      <p:sp>
        <p:nvSpPr>
          <p:cNvPr id="3" name="內容版面配置區 2">
            <a:extLst>
              <a:ext uri="{FF2B5EF4-FFF2-40B4-BE49-F238E27FC236}">
                <a16:creationId xmlns:a16="http://schemas.microsoft.com/office/drawing/2014/main" id="{C567C10C-15CB-4107-B284-AE749280ECAE}"/>
              </a:ext>
            </a:extLst>
          </p:cNvPr>
          <p:cNvSpPr>
            <a:spLocks noGrp="1"/>
          </p:cNvSpPr>
          <p:nvPr>
            <p:ph idx="1"/>
          </p:nvPr>
        </p:nvSpPr>
        <p:spPr>
          <a:xfrm>
            <a:off x="643326" y="2461381"/>
            <a:ext cx="10627471" cy="4288971"/>
          </a:xfrm>
        </p:spPr>
        <p:txBody>
          <a:bodyPr>
            <a:normAutofit fontScale="92500" lnSpcReduction="20000"/>
          </a:bodyPr>
          <a:lstStyle/>
          <a:p>
            <a:r>
              <a:rPr lang="zh-TW" altLang="en-US" sz="3200" b="1" dirty="0"/>
              <a:t>第 </a:t>
            </a:r>
            <a:r>
              <a:rPr lang="en-US" altLang="zh-TW" sz="3200" b="1" dirty="0"/>
              <a:t>1 </a:t>
            </a:r>
            <a:r>
              <a:rPr lang="zh-TW" altLang="en-US" sz="3200" b="1" dirty="0"/>
              <a:t>類學群：文、法、商、社會科學、教育、管理等學系（學程）</a:t>
            </a:r>
          </a:p>
          <a:p>
            <a:r>
              <a:rPr lang="zh-TW" altLang="en-US" sz="3200" b="1" dirty="0"/>
              <a:t>第 </a:t>
            </a:r>
            <a:r>
              <a:rPr lang="en-US" altLang="zh-TW" sz="3200" b="1" dirty="0"/>
              <a:t>2 </a:t>
            </a:r>
            <a:r>
              <a:rPr lang="zh-TW" altLang="en-US" sz="3200" b="1" dirty="0"/>
              <a:t>類學群：理、工等學系（學程）</a:t>
            </a:r>
          </a:p>
          <a:p>
            <a:r>
              <a:rPr lang="zh-TW" altLang="en-US" sz="3200" b="1" dirty="0"/>
              <a:t>第 </a:t>
            </a:r>
            <a:r>
              <a:rPr lang="en-US" altLang="zh-TW" sz="3200" b="1" dirty="0"/>
              <a:t>3 </a:t>
            </a:r>
            <a:r>
              <a:rPr lang="zh-TW" altLang="en-US" sz="3200" b="1" dirty="0"/>
              <a:t>類學群：醫、生命科學、農等學系（學程）</a:t>
            </a:r>
          </a:p>
          <a:p>
            <a:r>
              <a:rPr lang="zh-TW" altLang="en-US" sz="3200" b="1" dirty="0"/>
              <a:t>第 </a:t>
            </a:r>
            <a:r>
              <a:rPr lang="en-US" altLang="zh-TW" sz="3200" b="1" dirty="0"/>
              <a:t>4 </a:t>
            </a:r>
            <a:r>
              <a:rPr lang="zh-TW" altLang="en-US" sz="3200" b="1" dirty="0"/>
              <a:t>類學群：音樂相關學系（學程）</a:t>
            </a:r>
          </a:p>
          <a:p>
            <a:r>
              <a:rPr lang="zh-TW" altLang="en-US" sz="3200" b="1" dirty="0"/>
              <a:t>第 </a:t>
            </a:r>
            <a:r>
              <a:rPr lang="en-US" altLang="zh-TW" sz="3200" b="1" dirty="0"/>
              <a:t>5 </a:t>
            </a:r>
            <a:r>
              <a:rPr lang="zh-TW" altLang="en-US" sz="3200" b="1" dirty="0"/>
              <a:t>類學群：美術相關學系（學程）</a:t>
            </a:r>
          </a:p>
          <a:p>
            <a:r>
              <a:rPr lang="zh-TW" altLang="en-US" sz="3200" b="1" dirty="0"/>
              <a:t>第 </a:t>
            </a:r>
            <a:r>
              <a:rPr lang="en-US" altLang="zh-TW" sz="3200" b="1" dirty="0"/>
              <a:t>6 </a:t>
            </a:r>
            <a:r>
              <a:rPr lang="zh-TW" altLang="en-US" sz="3200" b="1" dirty="0"/>
              <a:t>類學群：舞蹈相關學系（學程）</a:t>
            </a:r>
          </a:p>
          <a:p>
            <a:r>
              <a:rPr lang="zh-TW" altLang="en-US" sz="3200" b="1" dirty="0"/>
              <a:t>第 </a:t>
            </a:r>
            <a:r>
              <a:rPr lang="en-US" altLang="zh-TW" sz="3200" b="1" dirty="0"/>
              <a:t>7 </a:t>
            </a:r>
            <a:r>
              <a:rPr lang="zh-TW" altLang="en-US" sz="3200" b="1" dirty="0"/>
              <a:t>類學群：體育相關學系（學程）</a:t>
            </a:r>
          </a:p>
          <a:p>
            <a:r>
              <a:rPr lang="zh-TW" altLang="en-US" sz="3200" b="1" dirty="0"/>
              <a:t>第 </a:t>
            </a:r>
            <a:r>
              <a:rPr lang="en-US" altLang="zh-TW" sz="3200" b="1" dirty="0"/>
              <a:t>8 </a:t>
            </a:r>
            <a:r>
              <a:rPr lang="zh-TW" altLang="en-US" sz="3200" b="1" dirty="0"/>
              <a:t>類學群：醫學系、牙醫系（</a:t>
            </a:r>
            <a:r>
              <a:rPr lang="en-US" altLang="zh-TW" sz="3200" b="1" dirty="0"/>
              <a:t>109 </a:t>
            </a:r>
            <a:r>
              <a:rPr lang="zh-TW" altLang="en-US" sz="3200" b="1" dirty="0"/>
              <a:t>年起）</a:t>
            </a:r>
            <a:endParaRPr lang="zh-TW" altLang="en-US" sz="3200" b="1" dirty="0">
              <a:solidFill>
                <a:srgbClr val="FF0000"/>
              </a:solidFill>
            </a:endParaRPr>
          </a:p>
        </p:txBody>
      </p:sp>
      <p:pic>
        <p:nvPicPr>
          <p:cNvPr id="11" name="圖片 10">
            <a:extLst>
              <a:ext uri="{FF2B5EF4-FFF2-40B4-BE49-F238E27FC236}">
                <a16:creationId xmlns:a16="http://schemas.microsoft.com/office/drawing/2014/main" id="{54A49B37-E5D9-402C-83FC-69E3585735AC}"/>
              </a:ext>
            </a:extLst>
          </p:cNvPr>
          <p:cNvPicPr>
            <a:picLocks noChangeAspect="1"/>
          </p:cNvPicPr>
          <p:nvPr/>
        </p:nvPicPr>
        <p:blipFill>
          <a:blip r:embed="rId2"/>
          <a:stretch>
            <a:fillRect/>
          </a:stretch>
        </p:blipFill>
        <p:spPr>
          <a:xfrm>
            <a:off x="7237602" y="-126872"/>
            <a:ext cx="3572566" cy="2908044"/>
          </a:xfrm>
          <a:prstGeom prst="rect">
            <a:avLst/>
          </a:prstGeom>
        </p:spPr>
      </p:pic>
      <p:sp>
        <p:nvSpPr>
          <p:cNvPr id="4" name="矩形 3">
            <a:extLst>
              <a:ext uri="{FF2B5EF4-FFF2-40B4-BE49-F238E27FC236}">
                <a16:creationId xmlns:a16="http://schemas.microsoft.com/office/drawing/2014/main" id="{C6367CF4-5CF8-4D60-882A-13DDFD93C4AC}"/>
              </a:ext>
            </a:extLst>
          </p:cNvPr>
          <p:cNvSpPr/>
          <p:nvPr/>
        </p:nvSpPr>
        <p:spPr>
          <a:xfrm>
            <a:off x="468086" y="2286000"/>
            <a:ext cx="10802711" cy="19828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42A20FAE-2795-4C21-B52E-7F09CA0C6E90}"/>
              </a:ext>
            </a:extLst>
          </p:cNvPr>
          <p:cNvSpPr/>
          <p:nvPr/>
        </p:nvSpPr>
        <p:spPr>
          <a:xfrm>
            <a:off x="9797149" y="3472544"/>
            <a:ext cx="2405743" cy="839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t>普通科</a:t>
            </a:r>
          </a:p>
        </p:txBody>
      </p:sp>
      <p:sp>
        <p:nvSpPr>
          <p:cNvPr id="7" name="矩形 6">
            <a:extLst>
              <a:ext uri="{FF2B5EF4-FFF2-40B4-BE49-F238E27FC236}">
                <a16:creationId xmlns:a16="http://schemas.microsoft.com/office/drawing/2014/main" id="{A214FA4B-E42E-4A0F-AC3F-DC49EB168801}"/>
              </a:ext>
            </a:extLst>
          </p:cNvPr>
          <p:cNvSpPr/>
          <p:nvPr/>
        </p:nvSpPr>
        <p:spPr>
          <a:xfrm>
            <a:off x="468086" y="5714999"/>
            <a:ext cx="10802711" cy="567503"/>
          </a:xfrm>
          <a:prstGeom prst="rect">
            <a:avLst/>
          </a:prstGeom>
          <a:noFill/>
          <a:ln w="57150">
            <a:solidFill>
              <a:schemeClr val="accent6">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58B718AB-DA8D-4708-9106-660D7874FEBD}"/>
              </a:ext>
            </a:extLst>
          </p:cNvPr>
          <p:cNvSpPr/>
          <p:nvPr/>
        </p:nvSpPr>
        <p:spPr>
          <a:xfrm>
            <a:off x="7259373" y="5182558"/>
            <a:ext cx="2405743" cy="83988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3600" dirty="0"/>
              <a:t>體育班</a:t>
            </a:r>
          </a:p>
        </p:txBody>
      </p:sp>
      <p:sp>
        <p:nvSpPr>
          <p:cNvPr id="6" name="矩形 5">
            <a:extLst>
              <a:ext uri="{FF2B5EF4-FFF2-40B4-BE49-F238E27FC236}">
                <a16:creationId xmlns:a16="http://schemas.microsoft.com/office/drawing/2014/main" id="{767BE540-4AF9-48E1-AEAC-945645D205FD}"/>
              </a:ext>
            </a:extLst>
          </p:cNvPr>
          <p:cNvSpPr/>
          <p:nvPr/>
        </p:nvSpPr>
        <p:spPr>
          <a:xfrm>
            <a:off x="500743" y="6282502"/>
            <a:ext cx="10802711" cy="4678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56AA039F-8F2E-48D2-9F35-D19E12BBDD71}"/>
              </a:ext>
            </a:extLst>
          </p:cNvPr>
          <p:cNvSpPr/>
          <p:nvPr/>
        </p:nvSpPr>
        <p:spPr>
          <a:xfrm>
            <a:off x="9786257" y="5975058"/>
            <a:ext cx="2405743" cy="839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t>普通科</a:t>
            </a:r>
          </a:p>
        </p:txBody>
      </p:sp>
    </p:spTree>
    <p:extLst>
      <p:ext uri="{BB962C8B-B14F-4D97-AF65-F5344CB8AC3E}">
        <p14:creationId xmlns:p14="http://schemas.microsoft.com/office/powerpoint/2010/main" val="55775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6966926-22D8-47FE-B016-D421D26D3A66}"/>
              </a:ext>
            </a:extLst>
          </p:cNvPr>
          <p:cNvSpPr>
            <a:spLocks noGrp="1"/>
          </p:cNvSpPr>
          <p:nvPr>
            <p:ph type="title"/>
          </p:nvPr>
        </p:nvSpPr>
        <p:spPr/>
        <p:txBody>
          <a:bodyPr/>
          <a:lstStyle/>
          <a:p>
            <a:r>
              <a:rPr lang="zh-TW" altLang="en-US" sz="4000" b="1" dirty="0"/>
              <a:t>繁星推薦</a:t>
            </a:r>
          </a:p>
        </p:txBody>
      </p:sp>
      <p:sp>
        <p:nvSpPr>
          <p:cNvPr id="3" name="內容版面配置區 2">
            <a:extLst>
              <a:ext uri="{FF2B5EF4-FFF2-40B4-BE49-F238E27FC236}">
                <a16:creationId xmlns:a16="http://schemas.microsoft.com/office/drawing/2014/main" id="{C4FAD1A7-679E-4749-94C2-2F780A3E9916}"/>
              </a:ext>
            </a:extLst>
          </p:cNvPr>
          <p:cNvSpPr>
            <a:spLocks noGrp="1"/>
          </p:cNvSpPr>
          <p:nvPr>
            <p:ph idx="1"/>
          </p:nvPr>
        </p:nvSpPr>
        <p:spPr/>
        <p:txBody>
          <a:bodyPr/>
          <a:lstStyle/>
          <a:p>
            <a:endParaRPr lang="zh-TW" altLang="en-US" dirty="0"/>
          </a:p>
        </p:txBody>
      </p:sp>
      <p:sp>
        <p:nvSpPr>
          <p:cNvPr id="5" name="語音泡泡: 橢圓形 4">
            <a:extLst>
              <a:ext uri="{FF2B5EF4-FFF2-40B4-BE49-F238E27FC236}">
                <a16:creationId xmlns:a16="http://schemas.microsoft.com/office/drawing/2014/main" id="{94B8A0AA-4564-4583-ACA0-7BCC1DE701DF}"/>
              </a:ext>
            </a:extLst>
          </p:cNvPr>
          <p:cNvSpPr/>
          <p:nvPr/>
        </p:nvSpPr>
        <p:spPr>
          <a:xfrm>
            <a:off x="814750" y="2290232"/>
            <a:ext cx="3589867" cy="2921000"/>
          </a:xfrm>
          <a:prstGeom prst="wedgeEllipseCallout">
            <a:avLst>
              <a:gd name="adj1" fmla="val 54056"/>
              <a:gd name="adj2" fmla="val -425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3600" dirty="0"/>
              <a:t>最低要求</a:t>
            </a:r>
            <a:r>
              <a:rPr lang="en-US" altLang="zh-TW" sz="3600" dirty="0"/>
              <a:t>:</a:t>
            </a:r>
            <a:r>
              <a:rPr lang="zh-TW" altLang="en-US" sz="3600" dirty="0"/>
              <a:t>前四學期</a:t>
            </a:r>
            <a:endParaRPr lang="en-US" altLang="zh-TW" sz="3600" dirty="0"/>
          </a:p>
          <a:p>
            <a:pPr algn="ctr"/>
            <a:r>
              <a:rPr lang="zh-TW" altLang="en-US" sz="3600" dirty="0"/>
              <a:t>校排前</a:t>
            </a:r>
            <a:r>
              <a:rPr lang="en-US" altLang="zh-TW" sz="3600" dirty="0"/>
              <a:t>50%</a:t>
            </a:r>
          </a:p>
        </p:txBody>
      </p:sp>
      <p:sp>
        <p:nvSpPr>
          <p:cNvPr id="6" name="矩形: 圓角 5">
            <a:extLst>
              <a:ext uri="{FF2B5EF4-FFF2-40B4-BE49-F238E27FC236}">
                <a16:creationId xmlns:a16="http://schemas.microsoft.com/office/drawing/2014/main" id="{3BCF57F7-D274-47B6-AD8C-6600F9E6F5D1}"/>
              </a:ext>
            </a:extLst>
          </p:cNvPr>
          <p:cNvSpPr/>
          <p:nvPr/>
        </p:nvSpPr>
        <p:spPr>
          <a:xfrm>
            <a:off x="5567781" y="696367"/>
            <a:ext cx="5074817" cy="7069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t>應屆畢業</a:t>
            </a:r>
            <a:r>
              <a:rPr lang="en-US" altLang="zh-TW" sz="3200" b="1" dirty="0"/>
              <a:t>/</a:t>
            </a:r>
            <a:r>
              <a:rPr lang="zh-TW" altLang="en-US" sz="3200" b="1" dirty="0"/>
              <a:t>全程就讀香中</a:t>
            </a:r>
          </a:p>
        </p:txBody>
      </p:sp>
      <p:sp>
        <p:nvSpPr>
          <p:cNvPr id="7" name="矩形: 圓角 6">
            <a:extLst>
              <a:ext uri="{FF2B5EF4-FFF2-40B4-BE49-F238E27FC236}">
                <a16:creationId xmlns:a16="http://schemas.microsoft.com/office/drawing/2014/main" id="{5C16B1F0-8B75-42DA-8762-F97A6F0F8278}"/>
              </a:ext>
            </a:extLst>
          </p:cNvPr>
          <p:cNvSpPr/>
          <p:nvPr/>
        </p:nvSpPr>
        <p:spPr>
          <a:xfrm>
            <a:off x="5567780" y="1714519"/>
            <a:ext cx="5125619" cy="7069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t>符合校系的學測</a:t>
            </a:r>
            <a:r>
              <a:rPr lang="en-US" altLang="zh-TW" sz="3200" b="1" dirty="0"/>
              <a:t>/</a:t>
            </a:r>
            <a:r>
              <a:rPr lang="zh-TW" altLang="en-US" sz="3200" b="1" dirty="0"/>
              <a:t>英聽門檻</a:t>
            </a:r>
          </a:p>
        </p:txBody>
      </p:sp>
      <p:sp>
        <p:nvSpPr>
          <p:cNvPr id="8" name="矩形: 圓角 7">
            <a:extLst>
              <a:ext uri="{FF2B5EF4-FFF2-40B4-BE49-F238E27FC236}">
                <a16:creationId xmlns:a16="http://schemas.microsoft.com/office/drawing/2014/main" id="{AA6B521A-E393-497F-963C-6429F0D182EB}"/>
              </a:ext>
            </a:extLst>
          </p:cNvPr>
          <p:cNvSpPr/>
          <p:nvPr/>
        </p:nvSpPr>
        <p:spPr>
          <a:xfrm>
            <a:off x="5567782" y="2739446"/>
            <a:ext cx="5074817" cy="7069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t>在校成績百分比排名</a:t>
            </a:r>
          </a:p>
        </p:txBody>
      </p:sp>
      <p:sp>
        <p:nvSpPr>
          <p:cNvPr id="12" name="矩形: 圓角 11">
            <a:extLst>
              <a:ext uri="{FF2B5EF4-FFF2-40B4-BE49-F238E27FC236}">
                <a16:creationId xmlns:a16="http://schemas.microsoft.com/office/drawing/2014/main" id="{56F29C78-08DC-4E0B-81E5-3423D90D0F70}"/>
              </a:ext>
            </a:extLst>
          </p:cNvPr>
          <p:cNvSpPr/>
          <p:nvPr/>
        </p:nvSpPr>
        <p:spPr>
          <a:xfrm>
            <a:off x="6507769" y="4204214"/>
            <a:ext cx="4134830" cy="121868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altLang="zh-TW" sz="3200" dirty="0"/>
              <a:t>1.</a:t>
            </a:r>
            <a:r>
              <a:rPr lang="zh-TW" altLang="en-US" sz="3200" dirty="0"/>
              <a:t>在校學業成績</a:t>
            </a:r>
            <a:endParaRPr lang="en-US" altLang="zh-TW" sz="3200" dirty="0"/>
          </a:p>
          <a:p>
            <a:r>
              <a:rPr lang="en-US" altLang="zh-TW" sz="3200" dirty="0"/>
              <a:t>   </a:t>
            </a:r>
            <a:r>
              <a:rPr lang="zh-TW" altLang="en-US" sz="3200" dirty="0"/>
              <a:t>全校排名百分比</a:t>
            </a:r>
          </a:p>
        </p:txBody>
      </p:sp>
      <p:sp>
        <p:nvSpPr>
          <p:cNvPr id="13" name="矩形: 圓角 12">
            <a:extLst>
              <a:ext uri="{FF2B5EF4-FFF2-40B4-BE49-F238E27FC236}">
                <a16:creationId xmlns:a16="http://schemas.microsoft.com/office/drawing/2014/main" id="{E87E1D83-73DF-4BB1-A1DB-4185F5FD923A}"/>
              </a:ext>
            </a:extLst>
          </p:cNvPr>
          <p:cNvSpPr/>
          <p:nvPr/>
        </p:nvSpPr>
        <p:spPr>
          <a:xfrm>
            <a:off x="6507769" y="5456765"/>
            <a:ext cx="4134830" cy="133866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altLang="zh-TW" sz="3200" dirty="0"/>
              <a:t>2.~7.</a:t>
            </a:r>
            <a:r>
              <a:rPr lang="zh-TW" altLang="en-US" sz="3200" dirty="0"/>
              <a:t>學測單科級分、</a:t>
            </a:r>
            <a:endParaRPr lang="en-US" altLang="zh-TW" sz="3200" dirty="0"/>
          </a:p>
          <a:p>
            <a:r>
              <a:rPr lang="zh-TW" altLang="en-US" sz="3200" dirty="0"/>
              <a:t>校內單科平均成績</a:t>
            </a:r>
          </a:p>
          <a:p>
            <a:pPr algn="ctr"/>
            <a:endParaRPr lang="zh-TW" altLang="en-US" sz="3200" dirty="0"/>
          </a:p>
        </p:txBody>
      </p:sp>
      <p:sp>
        <p:nvSpPr>
          <p:cNvPr id="14" name="矩形: 圓角 13">
            <a:extLst>
              <a:ext uri="{FF2B5EF4-FFF2-40B4-BE49-F238E27FC236}">
                <a16:creationId xmlns:a16="http://schemas.microsoft.com/office/drawing/2014/main" id="{4AFD51E2-B5F2-4502-A438-76DBE7D93A10}"/>
              </a:ext>
            </a:extLst>
          </p:cNvPr>
          <p:cNvSpPr/>
          <p:nvPr/>
        </p:nvSpPr>
        <p:spPr>
          <a:xfrm>
            <a:off x="5659720" y="4204214"/>
            <a:ext cx="723989" cy="25912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3200" dirty="0"/>
              <a:t>比</a:t>
            </a:r>
            <a:endParaRPr lang="en-US" altLang="zh-TW" sz="3200" dirty="0"/>
          </a:p>
          <a:p>
            <a:pPr algn="ctr"/>
            <a:r>
              <a:rPr lang="zh-TW" altLang="en-US" sz="3200" dirty="0"/>
              <a:t>序</a:t>
            </a:r>
          </a:p>
        </p:txBody>
      </p:sp>
      <p:sp>
        <p:nvSpPr>
          <p:cNvPr id="15" name="箭號: 向右 14">
            <a:extLst>
              <a:ext uri="{FF2B5EF4-FFF2-40B4-BE49-F238E27FC236}">
                <a16:creationId xmlns:a16="http://schemas.microsoft.com/office/drawing/2014/main" id="{C8134D43-8DC1-4E47-A5E2-D54966E953A3}"/>
              </a:ext>
            </a:extLst>
          </p:cNvPr>
          <p:cNvSpPr/>
          <p:nvPr/>
        </p:nvSpPr>
        <p:spPr>
          <a:xfrm rot="5400000">
            <a:off x="6182702" y="1336647"/>
            <a:ext cx="525723" cy="49237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箭號: 向右 15">
            <a:extLst>
              <a:ext uri="{FF2B5EF4-FFF2-40B4-BE49-F238E27FC236}">
                <a16:creationId xmlns:a16="http://schemas.microsoft.com/office/drawing/2014/main" id="{A9243525-69AA-4898-AFD2-2AC82D025DA5}"/>
              </a:ext>
            </a:extLst>
          </p:cNvPr>
          <p:cNvSpPr/>
          <p:nvPr/>
        </p:nvSpPr>
        <p:spPr>
          <a:xfrm rot="5400000">
            <a:off x="6182702" y="2431838"/>
            <a:ext cx="525723" cy="49237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箭號: 向右 16">
            <a:extLst>
              <a:ext uri="{FF2B5EF4-FFF2-40B4-BE49-F238E27FC236}">
                <a16:creationId xmlns:a16="http://schemas.microsoft.com/office/drawing/2014/main" id="{4B7D141E-A78F-4B71-B7B9-2B9F24D9F041}"/>
              </a:ext>
            </a:extLst>
          </p:cNvPr>
          <p:cNvSpPr/>
          <p:nvPr/>
        </p:nvSpPr>
        <p:spPr>
          <a:xfrm rot="5400000">
            <a:off x="6095300" y="3625478"/>
            <a:ext cx="824935" cy="49237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17">
            <a:extLst>
              <a:ext uri="{FF2B5EF4-FFF2-40B4-BE49-F238E27FC236}">
                <a16:creationId xmlns:a16="http://schemas.microsoft.com/office/drawing/2014/main" id="{4417B821-2365-45F0-8CB8-D7E202AF5F70}"/>
              </a:ext>
            </a:extLst>
          </p:cNvPr>
          <p:cNvSpPr/>
          <p:nvPr/>
        </p:nvSpPr>
        <p:spPr>
          <a:xfrm>
            <a:off x="7027334" y="3562633"/>
            <a:ext cx="2362200" cy="5381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000" dirty="0">
                <a:solidFill>
                  <a:srgbClr val="00B050"/>
                </a:solidFill>
              </a:rPr>
              <a:t>取得校內推薦資格</a:t>
            </a:r>
          </a:p>
        </p:txBody>
      </p:sp>
      <p:sp>
        <p:nvSpPr>
          <p:cNvPr id="19" name="語音泡泡: 橢圓形 18">
            <a:extLst>
              <a:ext uri="{FF2B5EF4-FFF2-40B4-BE49-F238E27FC236}">
                <a16:creationId xmlns:a16="http://schemas.microsoft.com/office/drawing/2014/main" id="{037E0452-F462-4112-BB6F-C4361FFBE11F}"/>
              </a:ext>
            </a:extLst>
          </p:cNvPr>
          <p:cNvSpPr/>
          <p:nvPr/>
        </p:nvSpPr>
        <p:spPr>
          <a:xfrm>
            <a:off x="9787467" y="3582356"/>
            <a:ext cx="1031583" cy="464711"/>
          </a:xfrm>
          <a:prstGeom prst="wedgeEllipseCallout">
            <a:avLst>
              <a:gd name="adj1" fmla="val -84030"/>
              <a:gd name="adj2" fmla="val -262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dirty="0">
                <a:solidFill>
                  <a:schemeClr val="tx1"/>
                </a:solidFill>
              </a:rPr>
              <a:t>報名</a:t>
            </a:r>
          </a:p>
        </p:txBody>
      </p:sp>
      <p:pic>
        <p:nvPicPr>
          <p:cNvPr id="20" name="圖片 19">
            <a:extLst>
              <a:ext uri="{FF2B5EF4-FFF2-40B4-BE49-F238E27FC236}">
                <a16:creationId xmlns:a16="http://schemas.microsoft.com/office/drawing/2014/main" id="{15D2FD0C-DC1D-4565-9FE8-2484B0351353}"/>
              </a:ext>
            </a:extLst>
          </p:cNvPr>
          <p:cNvPicPr>
            <a:picLocks noChangeAspect="1"/>
          </p:cNvPicPr>
          <p:nvPr/>
        </p:nvPicPr>
        <p:blipFill>
          <a:blip r:embed="rId3"/>
          <a:stretch>
            <a:fillRect/>
          </a:stretch>
        </p:blipFill>
        <p:spPr>
          <a:xfrm>
            <a:off x="1729431" y="-404173"/>
            <a:ext cx="3572566" cy="2908044"/>
          </a:xfrm>
          <a:prstGeom prst="rect">
            <a:avLst/>
          </a:prstGeom>
        </p:spPr>
      </p:pic>
      <p:sp>
        <p:nvSpPr>
          <p:cNvPr id="22" name="矩形 21">
            <a:extLst>
              <a:ext uri="{FF2B5EF4-FFF2-40B4-BE49-F238E27FC236}">
                <a16:creationId xmlns:a16="http://schemas.microsoft.com/office/drawing/2014/main" id="{7A15F6C4-D4AB-4C3F-A9C1-2310A515BF6F}"/>
              </a:ext>
            </a:extLst>
          </p:cNvPr>
          <p:cNvSpPr/>
          <p:nvPr/>
        </p:nvSpPr>
        <p:spPr>
          <a:xfrm>
            <a:off x="1045029" y="31446"/>
            <a:ext cx="2351316" cy="570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t>大學入學考試介紹</a:t>
            </a:r>
          </a:p>
        </p:txBody>
      </p:sp>
    </p:spTree>
    <p:extLst>
      <p:ext uri="{BB962C8B-B14F-4D97-AF65-F5344CB8AC3E}">
        <p14:creationId xmlns:p14="http://schemas.microsoft.com/office/powerpoint/2010/main" val="2893637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88157E-C27D-4D96-BD0E-74DBF9F3177E}"/>
              </a:ext>
            </a:extLst>
          </p:cNvPr>
          <p:cNvSpPr>
            <a:spLocks noGrp="1"/>
          </p:cNvSpPr>
          <p:nvPr>
            <p:ph type="title"/>
          </p:nvPr>
        </p:nvSpPr>
        <p:spPr/>
        <p:txBody>
          <a:bodyPr/>
          <a:lstStyle/>
          <a:p>
            <a:r>
              <a:rPr lang="zh-TW" altLang="en-US" dirty="0"/>
              <a:t>繁星推薦</a:t>
            </a:r>
            <a:r>
              <a:rPr lang="en-US" altLang="zh-TW" dirty="0"/>
              <a:t>:</a:t>
            </a:r>
            <a:r>
              <a:rPr lang="zh-TW" altLang="en-US" dirty="0"/>
              <a:t>二輪分發</a:t>
            </a:r>
          </a:p>
        </p:txBody>
      </p:sp>
      <p:graphicFrame>
        <p:nvGraphicFramePr>
          <p:cNvPr id="4" name="內容版面配置區 3">
            <a:extLst>
              <a:ext uri="{FF2B5EF4-FFF2-40B4-BE49-F238E27FC236}">
                <a16:creationId xmlns:a16="http://schemas.microsoft.com/office/drawing/2014/main" id="{14227D71-866D-4DC0-8D40-75341ACFED79}"/>
              </a:ext>
            </a:extLst>
          </p:cNvPr>
          <p:cNvGraphicFramePr>
            <a:graphicFrameLocks noGrp="1"/>
          </p:cNvGraphicFramePr>
          <p:nvPr>
            <p:ph idx="1"/>
            <p:extLst>
              <p:ext uri="{D42A27DB-BD31-4B8C-83A1-F6EECF244321}">
                <p14:modId xmlns:p14="http://schemas.microsoft.com/office/powerpoint/2010/main" val="335598376"/>
              </p:ext>
            </p:extLst>
          </p:nvPr>
        </p:nvGraphicFramePr>
        <p:xfrm>
          <a:off x="1154954" y="1328284"/>
          <a:ext cx="10885504" cy="4042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圓角 4">
            <a:extLst>
              <a:ext uri="{FF2B5EF4-FFF2-40B4-BE49-F238E27FC236}">
                <a16:creationId xmlns:a16="http://schemas.microsoft.com/office/drawing/2014/main" id="{70EFB44F-7068-47EB-A77B-1CD1BDE16BE1}"/>
              </a:ext>
            </a:extLst>
          </p:cNvPr>
          <p:cNvSpPr/>
          <p:nvPr/>
        </p:nvSpPr>
        <p:spPr>
          <a:xfrm>
            <a:off x="476373" y="1991934"/>
            <a:ext cx="1357162" cy="79889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3200" dirty="0"/>
              <a:t>首輪</a:t>
            </a:r>
          </a:p>
        </p:txBody>
      </p:sp>
      <p:graphicFrame>
        <p:nvGraphicFramePr>
          <p:cNvPr id="6" name="內容版面配置區 3">
            <a:extLst>
              <a:ext uri="{FF2B5EF4-FFF2-40B4-BE49-F238E27FC236}">
                <a16:creationId xmlns:a16="http://schemas.microsoft.com/office/drawing/2014/main" id="{B59DADA3-CEEE-47AA-B96D-D101E6B1A7AC}"/>
              </a:ext>
            </a:extLst>
          </p:cNvPr>
          <p:cNvGraphicFramePr>
            <a:graphicFrameLocks/>
          </p:cNvGraphicFramePr>
          <p:nvPr>
            <p:extLst>
              <p:ext uri="{D42A27DB-BD31-4B8C-83A1-F6EECF244321}">
                <p14:modId xmlns:p14="http://schemas.microsoft.com/office/powerpoint/2010/main" val="713129358"/>
              </p:ext>
            </p:extLst>
          </p:nvPr>
        </p:nvGraphicFramePr>
        <p:xfrm>
          <a:off x="3737777" y="4525769"/>
          <a:ext cx="8277804" cy="27171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矩形: 圓角 6">
            <a:extLst>
              <a:ext uri="{FF2B5EF4-FFF2-40B4-BE49-F238E27FC236}">
                <a16:creationId xmlns:a16="http://schemas.microsoft.com/office/drawing/2014/main" id="{F1E7C714-C691-474E-9E80-F98DED98A5AE}"/>
              </a:ext>
            </a:extLst>
          </p:cNvPr>
          <p:cNvSpPr/>
          <p:nvPr/>
        </p:nvSpPr>
        <p:spPr>
          <a:xfrm>
            <a:off x="2160800" y="5529716"/>
            <a:ext cx="1357162" cy="79889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3200" dirty="0"/>
              <a:t>二輪</a:t>
            </a:r>
          </a:p>
        </p:txBody>
      </p:sp>
      <p:sp>
        <p:nvSpPr>
          <p:cNvPr id="8" name="Rectangle 10">
            <a:extLst>
              <a:ext uri="{FF2B5EF4-FFF2-40B4-BE49-F238E27FC236}">
                <a16:creationId xmlns:a16="http://schemas.microsoft.com/office/drawing/2014/main" id="{26C3E97F-BA60-44E2-8893-1CAAFDAF93B5}"/>
              </a:ext>
            </a:extLst>
          </p:cNvPr>
          <p:cNvSpPr/>
          <p:nvPr/>
        </p:nvSpPr>
        <p:spPr bwMode="auto">
          <a:xfrm>
            <a:off x="176419" y="4215865"/>
            <a:ext cx="3155949" cy="1234440"/>
          </a:xfrm>
          <a:prstGeom prst="rect">
            <a:avLst/>
          </a:prstGeom>
        </p:spPr>
        <p:style>
          <a:lnRef idx="1">
            <a:schemeClr val="accent5"/>
          </a:lnRef>
          <a:fillRef idx="3">
            <a:schemeClr val="accent5"/>
          </a:fillRef>
          <a:effectRef idx="2">
            <a:schemeClr val="accent5"/>
          </a:effectRef>
          <a:fontRef idx="minor">
            <a:schemeClr val="lt1"/>
          </a:fontRef>
        </p:style>
        <p:txBody>
          <a:bodyPr lIns="76877" tIns="0" rIns="0" bIns="0" spcCol="1270" anchor="ctr"/>
          <a:lstStyle/>
          <a:p>
            <a:pPr defTabSz="1155700">
              <a:lnSpc>
                <a:spcPct val="90000"/>
              </a:lnSpc>
              <a:spcAft>
                <a:spcPct val="35000"/>
              </a:spcAft>
              <a:defRPr/>
            </a:pPr>
            <a:r>
              <a:rPr lang="zh-TW" altLang="en-US" sz="3600" b="1" dirty="0">
                <a:latin typeface="標楷體" panose="03000509000000000000" pitchFamily="65" charset="-120"/>
                <a:ea typeface="標楷體" panose="03000509000000000000" pitchFamily="65" charset="-120"/>
                <a:cs typeface="Times New Roman" pitchFamily="18" charset="0"/>
              </a:rPr>
              <a:t>第一輪分發後校系仍有缺額</a:t>
            </a:r>
            <a:endParaRPr lang="zh-TW" altLang="en-US" sz="3600" b="1" dirty="0">
              <a:latin typeface="標楷體" panose="03000509000000000000" pitchFamily="65" charset="-120"/>
              <a:ea typeface="標楷體" panose="03000509000000000000" pitchFamily="65" charset="-120"/>
            </a:endParaRPr>
          </a:p>
        </p:txBody>
      </p:sp>
      <p:cxnSp>
        <p:nvCxnSpPr>
          <p:cNvPr id="10" name="接點: 肘形 9">
            <a:extLst>
              <a:ext uri="{FF2B5EF4-FFF2-40B4-BE49-F238E27FC236}">
                <a16:creationId xmlns:a16="http://schemas.microsoft.com/office/drawing/2014/main" id="{36402F6F-A5A3-4FFD-ADB2-4B9F0B70EB1D}"/>
              </a:ext>
            </a:extLst>
          </p:cNvPr>
          <p:cNvCxnSpPr>
            <a:cxnSpLocks/>
            <a:stCxn id="8" idx="2"/>
            <a:endCxn id="7" idx="1"/>
          </p:cNvCxnSpPr>
          <p:nvPr/>
        </p:nvCxnSpPr>
        <p:spPr>
          <a:xfrm rot="16200000" flipH="1">
            <a:off x="1718167" y="5486532"/>
            <a:ext cx="478860" cy="406406"/>
          </a:xfrm>
          <a:prstGeom prst="bentConnector2">
            <a:avLst/>
          </a:prstGeom>
          <a:ln w="76200">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130748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12" t="17920" r="13571" b="35022"/>
          <a:stretch/>
        </p:blipFill>
        <p:spPr bwMode="auto">
          <a:xfrm>
            <a:off x="1" y="1949382"/>
            <a:ext cx="12192000" cy="4420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a:extLst>
              <a:ext uri="{FF2B5EF4-FFF2-40B4-BE49-F238E27FC236}">
                <a16:creationId xmlns:a16="http://schemas.microsoft.com/office/drawing/2014/main" id="{F3B8006E-BAF6-4E77-B9A6-DE39BB6718E2}"/>
              </a:ext>
            </a:extLst>
          </p:cNvPr>
          <p:cNvSpPr>
            <a:spLocks noGrp="1"/>
          </p:cNvSpPr>
          <p:nvPr>
            <p:ph type="title"/>
          </p:nvPr>
        </p:nvSpPr>
        <p:spPr/>
        <p:txBody>
          <a:bodyPr/>
          <a:lstStyle/>
          <a:p>
            <a:r>
              <a:rPr lang="zh-TW" altLang="en-US" dirty="0"/>
              <a:t>繁星簡章</a:t>
            </a:r>
            <a:r>
              <a:rPr lang="en-US" altLang="zh-TW" dirty="0"/>
              <a:t>-</a:t>
            </a:r>
            <a:r>
              <a:rPr lang="zh-TW" altLang="en-US" dirty="0"/>
              <a:t>清大物理學系光電物理組</a:t>
            </a:r>
          </a:p>
        </p:txBody>
      </p:sp>
      <p:pic>
        <p:nvPicPr>
          <p:cNvPr id="4" name="圖片 3">
            <a:extLst>
              <a:ext uri="{FF2B5EF4-FFF2-40B4-BE49-F238E27FC236}">
                <a16:creationId xmlns:a16="http://schemas.microsoft.com/office/drawing/2014/main" id="{080D602C-FA46-4151-B8FE-EAEA63D896C9}"/>
              </a:ext>
            </a:extLst>
          </p:cNvPr>
          <p:cNvPicPr>
            <a:picLocks noChangeAspect="1"/>
          </p:cNvPicPr>
          <p:nvPr/>
        </p:nvPicPr>
        <p:blipFill>
          <a:blip r:embed="rId3"/>
          <a:stretch>
            <a:fillRect/>
          </a:stretch>
        </p:blipFill>
        <p:spPr>
          <a:xfrm>
            <a:off x="7294752" y="-298322"/>
            <a:ext cx="3572566" cy="2908044"/>
          </a:xfrm>
          <a:prstGeom prst="rect">
            <a:avLst/>
          </a:prstGeom>
        </p:spPr>
      </p:pic>
      <p:sp>
        <p:nvSpPr>
          <p:cNvPr id="6" name="矩形 5">
            <a:extLst>
              <a:ext uri="{FF2B5EF4-FFF2-40B4-BE49-F238E27FC236}">
                <a16:creationId xmlns:a16="http://schemas.microsoft.com/office/drawing/2014/main" id="{DA6BD43E-A31D-49FB-BFC8-58C09A25FE1D}"/>
              </a:ext>
            </a:extLst>
          </p:cNvPr>
          <p:cNvSpPr/>
          <p:nvPr/>
        </p:nvSpPr>
        <p:spPr>
          <a:xfrm>
            <a:off x="1323975" y="2986087"/>
            <a:ext cx="1372101" cy="110524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圖說文字: 直線 6">
            <a:extLst>
              <a:ext uri="{FF2B5EF4-FFF2-40B4-BE49-F238E27FC236}">
                <a16:creationId xmlns:a16="http://schemas.microsoft.com/office/drawing/2014/main" id="{C387F497-FC01-4677-B81B-9ECA37CE3550}"/>
              </a:ext>
            </a:extLst>
          </p:cNvPr>
          <p:cNvSpPr/>
          <p:nvPr/>
        </p:nvSpPr>
        <p:spPr>
          <a:xfrm>
            <a:off x="-231923" y="4872991"/>
            <a:ext cx="3447385" cy="1198018"/>
          </a:xfrm>
          <a:prstGeom prst="borderCallout1">
            <a:avLst>
              <a:gd name="adj1" fmla="val -3024"/>
              <a:gd name="adj2" fmla="val 43379"/>
              <a:gd name="adj3" fmla="val -69431"/>
              <a:gd name="adj4" fmla="val 4832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400" dirty="0"/>
              <a:t>清大的第二類學群中</a:t>
            </a:r>
            <a:endParaRPr lang="en-US" altLang="zh-TW" sz="2400" dirty="0"/>
          </a:p>
          <a:p>
            <a:pPr algn="ctr"/>
            <a:r>
              <a:rPr lang="zh-TW" altLang="en-US" sz="2400" dirty="0"/>
              <a:t>可以填</a:t>
            </a:r>
            <a:r>
              <a:rPr lang="en-US" altLang="zh-TW" sz="2400" dirty="0"/>
              <a:t>22</a:t>
            </a:r>
            <a:r>
              <a:rPr lang="zh-TW" altLang="en-US" sz="2400" dirty="0"/>
              <a:t>個志願校系</a:t>
            </a:r>
          </a:p>
        </p:txBody>
      </p:sp>
      <p:sp>
        <p:nvSpPr>
          <p:cNvPr id="8" name="矩形 7">
            <a:extLst>
              <a:ext uri="{FF2B5EF4-FFF2-40B4-BE49-F238E27FC236}">
                <a16:creationId xmlns:a16="http://schemas.microsoft.com/office/drawing/2014/main" id="{F90FB175-EA14-4DB6-B4CD-B939F70831E4}"/>
              </a:ext>
            </a:extLst>
          </p:cNvPr>
          <p:cNvSpPr/>
          <p:nvPr/>
        </p:nvSpPr>
        <p:spPr>
          <a:xfrm>
            <a:off x="2696076" y="1986313"/>
            <a:ext cx="1886552" cy="2800953"/>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圖說文字: 直線 8">
            <a:extLst>
              <a:ext uri="{FF2B5EF4-FFF2-40B4-BE49-F238E27FC236}">
                <a16:creationId xmlns:a16="http://schemas.microsoft.com/office/drawing/2014/main" id="{DA0290E6-ECD1-4C40-9BB8-6BC0A3D546E0}"/>
              </a:ext>
            </a:extLst>
          </p:cNvPr>
          <p:cNvSpPr/>
          <p:nvPr/>
        </p:nvSpPr>
        <p:spPr>
          <a:xfrm>
            <a:off x="4034254" y="4919787"/>
            <a:ext cx="2714324" cy="1938213"/>
          </a:xfrm>
          <a:prstGeom prst="borderCallout1">
            <a:avLst>
              <a:gd name="adj1" fmla="val 18750"/>
              <a:gd name="adj2" fmla="val -8333"/>
              <a:gd name="adj3" fmla="val -11299"/>
              <a:gd name="adj4" fmla="val -1267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400" dirty="0"/>
              <a:t>學測、英聽檢定</a:t>
            </a:r>
            <a:r>
              <a:rPr lang="en-US" altLang="zh-TW" sz="2400" dirty="0"/>
              <a:t>:</a:t>
            </a:r>
          </a:p>
          <a:p>
            <a:pPr algn="ctr"/>
            <a:r>
              <a:rPr lang="zh-TW" altLang="en-US" sz="2400" dirty="0"/>
              <a:t>國文 前標</a:t>
            </a:r>
            <a:endParaRPr lang="en-US" altLang="zh-TW" sz="2400" dirty="0"/>
          </a:p>
          <a:p>
            <a:pPr algn="ctr"/>
            <a:r>
              <a:rPr lang="zh-TW" altLang="en-US" sz="2400" dirty="0"/>
              <a:t>英文 前標</a:t>
            </a:r>
            <a:endParaRPr lang="en-US" altLang="zh-TW" sz="2400" dirty="0"/>
          </a:p>
          <a:p>
            <a:pPr algn="ctr"/>
            <a:r>
              <a:rPr lang="zh-TW" altLang="en-US" sz="2400" dirty="0"/>
              <a:t>數學 頂標</a:t>
            </a:r>
            <a:endParaRPr lang="en-US" altLang="zh-TW" sz="2400" dirty="0"/>
          </a:p>
          <a:p>
            <a:pPr algn="ctr"/>
            <a:r>
              <a:rPr lang="zh-TW" altLang="en-US" sz="2400" dirty="0"/>
              <a:t>自然 頂標</a:t>
            </a:r>
            <a:endParaRPr lang="en-US" altLang="zh-TW" sz="2400" dirty="0"/>
          </a:p>
        </p:txBody>
      </p:sp>
      <p:sp>
        <p:nvSpPr>
          <p:cNvPr id="10" name="矩形 9">
            <a:extLst>
              <a:ext uri="{FF2B5EF4-FFF2-40B4-BE49-F238E27FC236}">
                <a16:creationId xmlns:a16="http://schemas.microsoft.com/office/drawing/2014/main" id="{DCC7A9C5-2D73-47BF-980F-9761072C854F}"/>
              </a:ext>
            </a:extLst>
          </p:cNvPr>
          <p:cNvSpPr/>
          <p:nvPr/>
        </p:nvSpPr>
        <p:spPr>
          <a:xfrm>
            <a:off x="4644880" y="1957086"/>
            <a:ext cx="7547119" cy="2800953"/>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圖說文字: 直線 10">
            <a:extLst>
              <a:ext uri="{FF2B5EF4-FFF2-40B4-BE49-F238E27FC236}">
                <a16:creationId xmlns:a16="http://schemas.microsoft.com/office/drawing/2014/main" id="{4BB6ED29-4986-4A31-BCF4-B357EA6E189A}"/>
              </a:ext>
            </a:extLst>
          </p:cNvPr>
          <p:cNvSpPr/>
          <p:nvPr/>
        </p:nvSpPr>
        <p:spPr>
          <a:xfrm>
            <a:off x="8313004" y="2956887"/>
            <a:ext cx="3650396" cy="3011838"/>
          </a:xfrm>
          <a:prstGeom prst="borderCallout1">
            <a:avLst>
              <a:gd name="adj1" fmla="val 45044"/>
              <a:gd name="adj2" fmla="val -5078"/>
              <a:gd name="adj3" fmla="val 23447"/>
              <a:gd name="adj4" fmla="val -1829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zh-TW" altLang="en-US" sz="2400" dirty="0"/>
              <a:t>分發比序項目</a:t>
            </a:r>
            <a:r>
              <a:rPr lang="en-US" altLang="zh-TW" sz="2400" dirty="0"/>
              <a:t>:</a:t>
            </a:r>
          </a:p>
          <a:p>
            <a:r>
              <a:rPr lang="en-US" altLang="zh-TW" sz="2400" dirty="0"/>
              <a:t>1.</a:t>
            </a:r>
            <a:r>
              <a:rPr lang="zh-TW" altLang="en-US" sz="2400" dirty="0"/>
              <a:t>在校學業成績百分比</a:t>
            </a:r>
            <a:endParaRPr lang="en-US" altLang="zh-TW" sz="2400" dirty="0"/>
          </a:p>
          <a:p>
            <a:r>
              <a:rPr lang="en-US" altLang="zh-TW" sz="2400" dirty="0"/>
              <a:t>2.</a:t>
            </a:r>
            <a:r>
              <a:rPr lang="zh-TW" altLang="en-US" sz="2400" dirty="0"/>
              <a:t>學測國文、英文、數學、自然之級分總和</a:t>
            </a:r>
            <a:endParaRPr lang="en-US" altLang="zh-TW" sz="2400" dirty="0"/>
          </a:p>
          <a:p>
            <a:r>
              <a:rPr lang="en-US" altLang="zh-TW" sz="2400" dirty="0"/>
              <a:t>3.</a:t>
            </a:r>
            <a:r>
              <a:rPr lang="zh-TW" altLang="en-US" sz="2400" dirty="0"/>
              <a:t>學測自然級分</a:t>
            </a:r>
            <a:endParaRPr lang="en-US" altLang="zh-TW" sz="2400" dirty="0"/>
          </a:p>
          <a:p>
            <a:r>
              <a:rPr lang="en-US" altLang="zh-TW" sz="2400" dirty="0"/>
              <a:t>4.</a:t>
            </a:r>
            <a:r>
              <a:rPr lang="zh-TW" altLang="en-US" sz="2400" dirty="0"/>
              <a:t>學測數學級分</a:t>
            </a:r>
            <a:endParaRPr lang="en-US" altLang="zh-TW" sz="2400" dirty="0"/>
          </a:p>
          <a:p>
            <a:r>
              <a:rPr lang="en-US" altLang="zh-TW" sz="2400" dirty="0"/>
              <a:t>5.</a:t>
            </a:r>
            <a:r>
              <a:rPr lang="zh-TW" altLang="en-US" sz="2400" dirty="0"/>
              <a:t>學測英文級分</a:t>
            </a:r>
            <a:endParaRPr lang="en-US" altLang="zh-TW" sz="2400" dirty="0"/>
          </a:p>
          <a:p>
            <a:r>
              <a:rPr lang="en-US" altLang="zh-TW" sz="2400" dirty="0"/>
              <a:t>6.</a:t>
            </a:r>
            <a:r>
              <a:rPr lang="zh-TW" altLang="en-US" sz="2400" dirty="0"/>
              <a:t>學測國文級分</a:t>
            </a:r>
            <a:endParaRPr lang="en-US" altLang="zh-TW" sz="2400" dirty="0"/>
          </a:p>
        </p:txBody>
      </p:sp>
    </p:spTree>
    <p:extLst>
      <p:ext uri="{BB962C8B-B14F-4D97-AF65-F5344CB8AC3E}">
        <p14:creationId xmlns:p14="http://schemas.microsoft.com/office/powerpoint/2010/main" val="393720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0" presetClass="entr" presetSubtype="0" fill="hold" grpId="0" nodeType="after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idx="4294967295"/>
          </p:nvPr>
        </p:nvSpPr>
        <p:spPr>
          <a:xfrm>
            <a:off x="1127126" y="-15875"/>
            <a:ext cx="6014819" cy="890588"/>
          </a:xfrm>
        </p:spPr>
        <p:txBody>
          <a:bodyPr/>
          <a:lstStyle/>
          <a:p>
            <a:r>
              <a:rPr lang="zh-TW" altLang="en-US" sz="4000" b="1" dirty="0">
                <a:solidFill>
                  <a:schemeClr val="tx1"/>
                </a:solidFill>
                <a:latin typeface="微軟正黑體" panose="020B0604030504040204" pitchFamily="34" charset="-120"/>
                <a:ea typeface="微軟正黑體" panose="020B0604030504040204" pitchFamily="34" charset="-120"/>
              </a:rPr>
              <a:t> 高中推薦序  依學群推薦</a:t>
            </a:r>
          </a:p>
        </p:txBody>
      </p:sp>
      <p:graphicFrame>
        <p:nvGraphicFramePr>
          <p:cNvPr id="6" name="Group 128"/>
          <p:cNvGraphicFramePr>
            <a:graphicFrameLocks noGrp="1"/>
          </p:cNvGraphicFramePr>
          <p:nvPr>
            <p:ph sz="half" idx="4294967295"/>
            <p:extLst>
              <p:ext uri="{D42A27DB-BD31-4B8C-83A1-F6EECF244321}">
                <p14:modId xmlns:p14="http://schemas.microsoft.com/office/powerpoint/2010/main" val="1389723321"/>
              </p:ext>
            </p:extLst>
          </p:nvPr>
        </p:nvGraphicFramePr>
        <p:xfrm>
          <a:off x="1345730" y="799041"/>
          <a:ext cx="9001125" cy="5575298"/>
        </p:xfrm>
        <a:graphic>
          <a:graphicData uri="http://schemas.openxmlformats.org/drawingml/2006/table">
            <a:tbl>
              <a:tblPr/>
              <a:tblGrid>
                <a:gridCol w="1799870">
                  <a:extLst>
                    <a:ext uri="{9D8B030D-6E8A-4147-A177-3AD203B41FA5}">
                      <a16:colId xmlns:a16="http://schemas.microsoft.com/office/drawing/2014/main" val="20000"/>
                    </a:ext>
                  </a:extLst>
                </a:gridCol>
                <a:gridCol w="4536791">
                  <a:extLst>
                    <a:ext uri="{9D8B030D-6E8A-4147-A177-3AD203B41FA5}">
                      <a16:colId xmlns:a16="http://schemas.microsoft.com/office/drawing/2014/main" val="20001"/>
                    </a:ext>
                  </a:extLst>
                </a:gridCol>
                <a:gridCol w="792138">
                  <a:extLst>
                    <a:ext uri="{9D8B030D-6E8A-4147-A177-3AD203B41FA5}">
                      <a16:colId xmlns:a16="http://schemas.microsoft.com/office/drawing/2014/main" val="20002"/>
                    </a:ext>
                  </a:extLst>
                </a:gridCol>
                <a:gridCol w="936163">
                  <a:extLst>
                    <a:ext uri="{9D8B030D-6E8A-4147-A177-3AD203B41FA5}">
                      <a16:colId xmlns:a16="http://schemas.microsoft.com/office/drawing/2014/main" val="20003"/>
                    </a:ext>
                  </a:extLst>
                </a:gridCol>
                <a:gridCol w="936163">
                  <a:extLst>
                    <a:ext uri="{9D8B030D-6E8A-4147-A177-3AD203B41FA5}">
                      <a16:colId xmlns:a16="http://schemas.microsoft.com/office/drawing/2014/main" val="20004"/>
                    </a:ext>
                  </a:extLst>
                </a:gridCol>
              </a:tblGrid>
              <a:tr h="670594">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mn-ea"/>
                          <a:ea typeface="+mn-ea"/>
                          <a:cs typeface="Times New Roman" panose="02020603050405020304" pitchFamily="18" charset="0"/>
                        </a:rPr>
                        <a:t>興趣類別</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mn-ea"/>
                          <a:ea typeface="+mn-ea"/>
                          <a:cs typeface="Times New Roman" panose="02020603050405020304" pitchFamily="18" charset="0"/>
                        </a:rPr>
                        <a:t>科系屬性</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cap="none" normalizeH="0" baseline="0" dirty="0">
                          <a:ln>
                            <a:noFill/>
                          </a:ln>
                          <a:solidFill>
                            <a:schemeClr val="tx1"/>
                          </a:solidFill>
                          <a:effectLst/>
                          <a:latin typeface="+mn-ea"/>
                          <a:ea typeface="+mn-ea"/>
                          <a:cs typeface="Times New Roman" panose="02020603050405020304" pitchFamily="18" charset="0"/>
                        </a:rPr>
                        <a:t>推薦</a:t>
                      </a:r>
                      <a:endParaRPr kumimoji="1" lang="en-US" altLang="zh-TW" sz="1600" b="1" i="0" u="none" strike="noStrike" cap="none" normalizeH="0" baseline="0" dirty="0">
                        <a:ln>
                          <a:noFill/>
                        </a:ln>
                        <a:solidFill>
                          <a:schemeClr val="tx1"/>
                        </a:solidFill>
                        <a:effectLst/>
                        <a:latin typeface="+mn-ea"/>
                        <a:ea typeface="+mn-ea"/>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cap="none" normalizeH="0" baseline="0" dirty="0">
                          <a:ln>
                            <a:noFill/>
                          </a:ln>
                          <a:solidFill>
                            <a:schemeClr val="tx1"/>
                          </a:solidFill>
                          <a:effectLst/>
                          <a:latin typeface="+mn-ea"/>
                          <a:ea typeface="+mn-ea"/>
                          <a:cs typeface="Times New Roman" panose="02020603050405020304" pitchFamily="18" charset="0"/>
                        </a:rPr>
                        <a:t>人數</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mn-ea"/>
                          <a:ea typeface="+mn-ea"/>
                          <a:cs typeface="Times New Roman" panose="02020603050405020304" pitchFamily="18" charset="0"/>
                        </a:rPr>
                        <a:t>第一輪</a:t>
                      </a:r>
                      <a:endParaRPr kumimoji="1" lang="en-US" altLang="zh-TW" sz="1800" b="1" i="0" u="none" strike="noStrike" cap="none" normalizeH="0" baseline="0" dirty="0">
                        <a:ln>
                          <a:noFill/>
                        </a:ln>
                        <a:solidFill>
                          <a:schemeClr val="tx1"/>
                        </a:solidFill>
                        <a:effectLst/>
                        <a:latin typeface="+mn-ea"/>
                        <a:ea typeface="+mn-ea"/>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mn-ea"/>
                          <a:ea typeface="+mn-ea"/>
                          <a:cs typeface="Times New Roman" panose="02020603050405020304" pitchFamily="18" charset="0"/>
                        </a:rPr>
                        <a:t>錄取</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mn-ea"/>
                          <a:ea typeface="+mn-ea"/>
                          <a:cs typeface="Times New Roman" panose="02020603050405020304" pitchFamily="18" charset="0"/>
                        </a:rPr>
                        <a:t>第二輪</a:t>
                      </a:r>
                      <a:endParaRPr kumimoji="1" lang="en-US" altLang="zh-TW" sz="1800" b="1" i="0" u="none" strike="noStrike" cap="none" normalizeH="0" baseline="0" dirty="0">
                        <a:ln>
                          <a:noFill/>
                        </a:ln>
                        <a:solidFill>
                          <a:schemeClr val="tx1"/>
                        </a:solidFill>
                        <a:effectLst/>
                        <a:latin typeface="+mn-ea"/>
                        <a:ea typeface="+mn-ea"/>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mn-ea"/>
                          <a:ea typeface="+mn-ea"/>
                          <a:cs typeface="Times New Roman" panose="02020603050405020304" pitchFamily="18" charset="0"/>
                        </a:rPr>
                        <a:t>錄取</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613088">
                <a:tc>
                  <a:txBody>
                    <a:bodyPr/>
                    <a:lstStyle>
                      <a:lvl1pPr marL="342900" indent="-342900" algn="l" eaLnBrk="0" hangingPunct="0">
                        <a:spcBef>
                          <a:spcPct val="20000"/>
                        </a:spcBef>
                        <a:buClr>
                          <a:schemeClr val="tx2"/>
                        </a:buClr>
                        <a:buSzPct val="115000"/>
                        <a:buFont typeface="Wingdings" panose="05000000000000000000" pitchFamily="2" charset="2"/>
                        <a:defRPr kumimoji="1" sz="2800">
                          <a:solidFill>
                            <a:schemeClr val="tx1"/>
                          </a:solidFill>
                          <a:latin typeface="Arial" panose="020B0604020202020204" pitchFamily="34" charset="0"/>
                          <a:ea typeface="新細明體" panose="02020500000000000000" pitchFamily="18" charset="-120"/>
                        </a:defRPr>
                      </a:lvl1pPr>
                      <a:lvl2pPr marL="742950" indent="-285750" algn="l" eaLnBrk="0" hangingPunct="0">
                        <a:spcBef>
                          <a:spcPct val="20000"/>
                        </a:spcBef>
                        <a:buFont typeface="Wingdings" panose="05000000000000000000" pitchFamily="2" charset="2"/>
                        <a:defRPr kumimoji="1" sz="2400">
                          <a:solidFill>
                            <a:schemeClr val="tx1"/>
                          </a:solidFill>
                          <a:latin typeface="Arial" panose="020B0604020202020204" pitchFamily="34" charset="0"/>
                          <a:ea typeface="新細明體" panose="02020500000000000000" pitchFamily="18" charset="-120"/>
                        </a:defRPr>
                      </a:lvl2pPr>
                      <a:lvl3pPr marL="1143000" indent="-228600" algn="l" eaLnBrk="0" hangingPunct="0">
                        <a:spcBef>
                          <a:spcPct val="20000"/>
                        </a:spcBef>
                        <a:buClr>
                          <a:schemeClr val="tx2"/>
                        </a:buClr>
                        <a:buSzPct val="115000"/>
                        <a:buFont typeface="Wingdings" panose="05000000000000000000" pitchFamily="2" charset="2"/>
                        <a:defRPr kumimoji="1" sz="2000">
                          <a:solidFill>
                            <a:schemeClr val="tx1"/>
                          </a:solidFill>
                          <a:latin typeface="Arial" panose="020B0604020202020204" pitchFamily="34" charset="0"/>
                          <a:ea typeface="新細明體" panose="02020500000000000000" pitchFamily="18" charset="-120"/>
                        </a:defRPr>
                      </a:lvl3pPr>
                      <a:lvl4pPr marL="1600200" indent="-228600" algn="l" eaLnBrk="0" hangingPunct="0">
                        <a:spcBef>
                          <a:spcPct val="20000"/>
                        </a:spcBef>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spcBef>
                          <a:spcPct val="20000"/>
                        </a:spcBef>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第一類學群</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buClr>
                          <a:schemeClr val="tx2"/>
                        </a:buClr>
                        <a:buSzPct val="115000"/>
                        <a:buFont typeface="Wingdings" panose="05000000000000000000" pitchFamily="2" charset="2"/>
                        <a:defRPr kumimoji="1" sz="2800">
                          <a:solidFill>
                            <a:schemeClr val="tx1"/>
                          </a:solidFill>
                          <a:latin typeface="Arial" panose="020B0604020202020204" pitchFamily="34" charset="0"/>
                          <a:ea typeface="新細明體" panose="02020500000000000000" pitchFamily="18" charset="-120"/>
                        </a:defRPr>
                      </a:lvl1pPr>
                      <a:lvl2pPr marL="742950" indent="-285750" algn="l" eaLnBrk="0" hangingPunct="0">
                        <a:spcBef>
                          <a:spcPct val="20000"/>
                        </a:spcBef>
                        <a:buFont typeface="Wingdings" panose="05000000000000000000" pitchFamily="2" charset="2"/>
                        <a:defRPr kumimoji="1" sz="2400">
                          <a:solidFill>
                            <a:schemeClr val="tx1"/>
                          </a:solidFill>
                          <a:latin typeface="Arial" panose="020B0604020202020204" pitchFamily="34" charset="0"/>
                          <a:ea typeface="新細明體" panose="02020500000000000000" pitchFamily="18" charset="-120"/>
                        </a:defRPr>
                      </a:lvl2pPr>
                      <a:lvl3pPr marL="1143000" indent="-228600" algn="l" eaLnBrk="0" hangingPunct="0">
                        <a:spcBef>
                          <a:spcPct val="20000"/>
                        </a:spcBef>
                        <a:buClr>
                          <a:schemeClr val="tx2"/>
                        </a:buClr>
                        <a:buSzPct val="115000"/>
                        <a:buFont typeface="Wingdings" panose="05000000000000000000" pitchFamily="2" charset="2"/>
                        <a:defRPr kumimoji="1" sz="2000">
                          <a:solidFill>
                            <a:schemeClr val="tx1"/>
                          </a:solidFill>
                          <a:latin typeface="Arial" panose="020B0604020202020204" pitchFamily="34" charset="0"/>
                          <a:ea typeface="新細明體" panose="02020500000000000000" pitchFamily="18" charset="-120"/>
                        </a:defRPr>
                      </a:lvl3pPr>
                      <a:lvl4pPr marL="1600200" indent="-228600" algn="l" eaLnBrk="0" hangingPunct="0">
                        <a:spcBef>
                          <a:spcPct val="20000"/>
                        </a:spcBef>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spcBef>
                          <a:spcPct val="20000"/>
                        </a:spcBef>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文、法、商、社會科學、教育、管理等</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最多</a:t>
                      </a:r>
                      <a:endParaRPr kumimoji="1" lang="en-US" altLang="zh-TW" sz="16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2</a:t>
                      </a:r>
                      <a:r>
                        <a:rPr kumimoji="1" lang="zh-TW" altLang="en-US" sz="16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人</a:t>
                      </a:r>
                      <a:endParaRPr kumimoji="1" lang="en-US" altLang="zh-TW" sz="16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1" lang="zh-TW" altLang="en-US"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rowSpan="8">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1" lang="zh-TW" altLang="en-US" sz="2000" b="1" i="0" u="none" strike="noStrike" cap="none" normalizeH="0" baseline="0" dirty="0">
                        <a:ln>
                          <a:noFill/>
                        </a:ln>
                        <a:solidFill>
                          <a:srgbClr val="FFFF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613088">
                <a:tc>
                  <a:txBody>
                    <a:bodyPr/>
                    <a:lstStyle>
                      <a:lvl1pPr marL="342900" indent="-342900" algn="l" eaLnBrk="0" hangingPunct="0">
                        <a:spcBef>
                          <a:spcPct val="20000"/>
                        </a:spcBef>
                        <a:buClr>
                          <a:schemeClr val="tx2"/>
                        </a:buClr>
                        <a:buSzPct val="115000"/>
                        <a:buFont typeface="Wingdings" panose="05000000000000000000" pitchFamily="2" charset="2"/>
                        <a:defRPr kumimoji="1" sz="2800">
                          <a:solidFill>
                            <a:schemeClr val="tx1"/>
                          </a:solidFill>
                          <a:latin typeface="Arial" panose="020B0604020202020204" pitchFamily="34" charset="0"/>
                          <a:ea typeface="新細明體" panose="02020500000000000000" pitchFamily="18" charset="-120"/>
                        </a:defRPr>
                      </a:lvl1pPr>
                      <a:lvl2pPr marL="742950" indent="-285750" algn="l" eaLnBrk="0" hangingPunct="0">
                        <a:spcBef>
                          <a:spcPct val="20000"/>
                        </a:spcBef>
                        <a:buFont typeface="Wingdings" panose="05000000000000000000" pitchFamily="2" charset="2"/>
                        <a:defRPr kumimoji="1" sz="2400">
                          <a:solidFill>
                            <a:schemeClr val="tx1"/>
                          </a:solidFill>
                          <a:latin typeface="Arial" panose="020B0604020202020204" pitchFamily="34" charset="0"/>
                          <a:ea typeface="新細明體" panose="02020500000000000000" pitchFamily="18" charset="-120"/>
                        </a:defRPr>
                      </a:lvl2pPr>
                      <a:lvl3pPr marL="1143000" indent="-228600" algn="l" eaLnBrk="0" hangingPunct="0">
                        <a:spcBef>
                          <a:spcPct val="20000"/>
                        </a:spcBef>
                        <a:buClr>
                          <a:schemeClr val="tx2"/>
                        </a:buClr>
                        <a:buSzPct val="115000"/>
                        <a:buFont typeface="Wingdings" panose="05000000000000000000" pitchFamily="2" charset="2"/>
                        <a:defRPr kumimoji="1" sz="2000">
                          <a:solidFill>
                            <a:schemeClr val="tx1"/>
                          </a:solidFill>
                          <a:latin typeface="Arial" panose="020B0604020202020204" pitchFamily="34" charset="0"/>
                          <a:ea typeface="新細明體" panose="02020500000000000000" pitchFamily="18" charset="-120"/>
                        </a:defRPr>
                      </a:lvl3pPr>
                      <a:lvl4pPr marL="1600200" indent="-228600" algn="l" eaLnBrk="0" hangingPunct="0">
                        <a:spcBef>
                          <a:spcPct val="20000"/>
                        </a:spcBef>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spcBef>
                          <a:spcPct val="20000"/>
                        </a:spcBef>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第二類學群</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buClr>
                          <a:schemeClr val="tx2"/>
                        </a:buClr>
                        <a:buSzPct val="115000"/>
                        <a:buFont typeface="Wingdings" panose="05000000000000000000" pitchFamily="2" charset="2"/>
                        <a:defRPr kumimoji="1" sz="2800">
                          <a:solidFill>
                            <a:schemeClr val="tx1"/>
                          </a:solidFill>
                          <a:latin typeface="Arial" panose="020B0604020202020204" pitchFamily="34" charset="0"/>
                          <a:ea typeface="新細明體" panose="02020500000000000000" pitchFamily="18" charset="-120"/>
                        </a:defRPr>
                      </a:lvl1pPr>
                      <a:lvl2pPr marL="742950" indent="-285750" algn="l" eaLnBrk="0" hangingPunct="0">
                        <a:spcBef>
                          <a:spcPct val="20000"/>
                        </a:spcBef>
                        <a:buFont typeface="Wingdings" panose="05000000000000000000" pitchFamily="2" charset="2"/>
                        <a:defRPr kumimoji="1" sz="2400">
                          <a:solidFill>
                            <a:schemeClr val="tx1"/>
                          </a:solidFill>
                          <a:latin typeface="Arial" panose="020B0604020202020204" pitchFamily="34" charset="0"/>
                          <a:ea typeface="新細明體" panose="02020500000000000000" pitchFamily="18" charset="-120"/>
                        </a:defRPr>
                      </a:lvl2pPr>
                      <a:lvl3pPr marL="1143000" indent="-228600" algn="l" eaLnBrk="0" hangingPunct="0">
                        <a:spcBef>
                          <a:spcPct val="20000"/>
                        </a:spcBef>
                        <a:buClr>
                          <a:schemeClr val="tx2"/>
                        </a:buClr>
                        <a:buSzPct val="115000"/>
                        <a:buFont typeface="Wingdings" panose="05000000000000000000" pitchFamily="2" charset="2"/>
                        <a:defRPr kumimoji="1" sz="2000">
                          <a:solidFill>
                            <a:schemeClr val="tx1"/>
                          </a:solidFill>
                          <a:latin typeface="Arial" panose="020B0604020202020204" pitchFamily="34" charset="0"/>
                          <a:ea typeface="新細明體" panose="02020500000000000000" pitchFamily="18" charset="-120"/>
                        </a:defRPr>
                      </a:lvl3pPr>
                      <a:lvl4pPr marL="1600200" indent="-228600" algn="l" eaLnBrk="0" hangingPunct="0">
                        <a:spcBef>
                          <a:spcPct val="20000"/>
                        </a:spcBef>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spcBef>
                          <a:spcPct val="20000"/>
                        </a:spcBef>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理、工等</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最多</a:t>
                      </a:r>
                      <a:endParaRPr kumimoji="1" lang="en-US" altLang="zh-TW" sz="16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2</a:t>
                      </a:r>
                      <a:r>
                        <a:rPr kumimoji="1" lang="zh-TW" altLang="en-US" sz="16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人</a:t>
                      </a:r>
                      <a:endParaRPr kumimoji="1" lang="en-US" altLang="zh-TW" sz="16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3" marR="91443"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FFFF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37" marR="91437"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FFFF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37" marR="91437"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3088">
                <a:tc>
                  <a:txBody>
                    <a:bodyPr/>
                    <a:lstStyle>
                      <a:lvl1pPr marL="342900" indent="-342900" algn="l" eaLnBrk="0" hangingPunct="0">
                        <a:spcBef>
                          <a:spcPct val="20000"/>
                        </a:spcBef>
                        <a:buClr>
                          <a:schemeClr val="tx2"/>
                        </a:buClr>
                        <a:buSzPct val="115000"/>
                        <a:buFont typeface="Wingdings" panose="05000000000000000000" pitchFamily="2" charset="2"/>
                        <a:defRPr kumimoji="1" sz="2800">
                          <a:solidFill>
                            <a:schemeClr val="tx1"/>
                          </a:solidFill>
                          <a:latin typeface="Arial" panose="020B0604020202020204" pitchFamily="34" charset="0"/>
                          <a:ea typeface="新細明體" panose="02020500000000000000" pitchFamily="18" charset="-120"/>
                        </a:defRPr>
                      </a:lvl1pPr>
                      <a:lvl2pPr marL="742950" indent="-285750" algn="l" eaLnBrk="0" hangingPunct="0">
                        <a:spcBef>
                          <a:spcPct val="20000"/>
                        </a:spcBef>
                        <a:buFont typeface="Wingdings" panose="05000000000000000000" pitchFamily="2" charset="2"/>
                        <a:defRPr kumimoji="1" sz="2400">
                          <a:solidFill>
                            <a:schemeClr val="tx1"/>
                          </a:solidFill>
                          <a:latin typeface="Arial" panose="020B0604020202020204" pitchFamily="34" charset="0"/>
                          <a:ea typeface="新細明體" panose="02020500000000000000" pitchFamily="18" charset="-120"/>
                        </a:defRPr>
                      </a:lvl2pPr>
                      <a:lvl3pPr marL="1143000" indent="-228600" algn="l" eaLnBrk="0" hangingPunct="0">
                        <a:spcBef>
                          <a:spcPct val="20000"/>
                        </a:spcBef>
                        <a:buClr>
                          <a:schemeClr val="tx2"/>
                        </a:buClr>
                        <a:buSzPct val="115000"/>
                        <a:buFont typeface="Wingdings" panose="05000000000000000000" pitchFamily="2" charset="2"/>
                        <a:defRPr kumimoji="1" sz="2000">
                          <a:solidFill>
                            <a:schemeClr val="tx1"/>
                          </a:solidFill>
                          <a:latin typeface="Arial" panose="020B0604020202020204" pitchFamily="34" charset="0"/>
                          <a:ea typeface="新細明體" panose="02020500000000000000" pitchFamily="18" charset="-120"/>
                        </a:defRPr>
                      </a:lvl3pPr>
                      <a:lvl4pPr marL="1600200" indent="-228600" algn="l" eaLnBrk="0" hangingPunct="0">
                        <a:spcBef>
                          <a:spcPct val="20000"/>
                        </a:spcBef>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spcBef>
                          <a:spcPct val="20000"/>
                        </a:spcBef>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第三類學群</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buClr>
                          <a:schemeClr val="tx2"/>
                        </a:buClr>
                        <a:buSzPct val="115000"/>
                        <a:buFont typeface="Wingdings" panose="05000000000000000000" pitchFamily="2" charset="2"/>
                        <a:defRPr kumimoji="1" sz="2800">
                          <a:solidFill>
                            <a:schemeClr val="tx1"/>
                          </a:solidFill>
                          <a:latin typeface="Arial" panose="020B0604020202020204" pitchFamily="34" charset="0"/>
                          <a:ea typeface="新細明體" panose="02020500000000000000" pitchFamily="18" charset="-120"/>
                        </a:defRPr>
                      </a:lvl1pPr>
                      <a:lvl2pPr marL="742950" indent="-285750" algn="l" eaLnBrk="0" hangingPunct="0">
                        <a:spcBef>
                          <a:spcPct val="20000"/>
                        </a:spcBef>
                        <a:buFont typeface="Wingdings" panose="05000000000000000000" pitchFamily="2" charset="2"/>
                        <a:defRPr kumimoji="1" sz="2400">
                          <a:solidFill>
                            <a:schemeClr val="tx1"/>
                          </a:solidFill>
                          <a:latin typeface="Arial" panose="020B0604020202020204" pitchFamily="34" charset="0"/>
                          <a:ea typeface="新細明體" panose="02020500000000000000" pitchFamily="18" charset="-120"/>
                        </a:defRPr>
                      </a:lvl2pPr>
                      <a:lvl3pPr marL="1143000" indent="-228600" algn="l" eaLnBrk="0" hangingPunct="0">
                        <a:spcBef>
                          <a:spcPct val="20000"/>
                        </a:spcBef>
                        <a:buClr>
                          <a:schemeClr val="tx2"/>
                        </a:buClr>
                        <a:buSzPct val="115000"/>
                        <a:buFont typeface="Wingdings" panose="05000000000000000000" pitchFamily="2" charset="2"/>
                        <a:defRPr kumimoji="1" sz="2000">
                          <a:solidFill>
                            <a:schemeClr val="tx1"/>
                          </a:solidFill>
                          <a:latin typeface="Arial" panose="020B0604020202020204" pitchFamily="34" charset="0"/>
                          <a:ea typeface="新細明體" panose="02020500000000000000" pitchFamily="18" charset="-120"/>
                        </a:defRPr>
                      </a:lvl3pPr>
                      <a:lvl4pPr marL="1600200" indent="-228600" algn="l" eaLnBrk="0" hangingPunct="0">
                        <a:spcBef>
                          <a:spcPct val="20000"/>
                        </a:spcBef>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spcBef>
                          <a:spcPct val="20000"/>
                        </a:spcBef>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醫藥衛生、生命科學、農等</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最多</a:t>
                      </a:r>
                      <a:endParaRPr kumimoji="1" lang="en-US" altLang="zh-TW" sz="16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2</a:t>
                      </a:r>
                      <a:r>
                        <a:rPr kumimoji="1" lang="zh-TW" altLang="en-US" sz="16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人</a:t>
                      </a:r>
                      <a:endParaRPr kumimoji="1" lang="en-US" altLang="zh-TW" sz="16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3" marR="91443"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FFFF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37" marR="91437"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FFFF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37" marR="91437"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3088">
                <a:tc>
                  <a:txBody>
                    <a:bodyPr/>
                    <a:lstStyle>
                      <a:lvl1pPr marL="342900" indent="-342900" algn="l" eaLnBrk="0" hangingPunct="0">
                        <a:spcBef>
                          <a:spcPct val="20000"/>
                        </a:spcBef>
                        <a:buClr>
                          <a:schemeClr val="tx2"/>
                        </a:buClr>
                        <a:buSzPct val="115000"/>
                        <a:buFont typeface="Wingdings" panose="05000000000000000000" pitchFamily="2" charset="2"/>
                        <a:defRPr kumimoji="1" sz="2800">
                          <a:solidFill>
                            <a:schemeClr val="tx1"/>
                          </a:solidFill>
                          <a:latin typeface="Arial" panose="020B0604020202020204" pitchFamily="34" charset="0"/>
                          <a:ea typeface="新細明體" panose="02020500000000000000" pitchFamily="18" charset="-120"/>
                        </a:defRPr>
                      </a:lvl1pPr>
                      <a:lvl2pPr marL="742950" indent="-285750" algn="l" eaLnBrk="0" hangingPunct="0">
                        <a:spcBef>
                          <a:spcPct val="20000"/>
                        </a:spcBef>
                        <a:buFont typeface="Wingdings" panose="05000000000000000000" pitchFamily="2" charset="2"/>
                        <a:defRPr kumimoji="1" sz="2400">
                          <a:solidFill>
                            <a:schemeClr val="tx1"/>
                          </a:solidFill>
                          <a:latin typeface="Arial" panose="020B0604020202020204" pitchFamily="34" charset="0"/>
                          <a:ea typeface="新細明體" panose="02020500000000000000" pitchFamily="18" charset="-120"/>
                        </a:defRPr>
                      </a:lvl2pPr>
                      <a:lvl3pPr marL="1143000" indent="-228600" algn="l" eaLnBrk="0" hangingPunct="0">
                        <a:spcBef>
                          <a:spcPct val="20000"/>
                        </a:spcBef>
                        <a:buClr>
                          <a:schemeClr val="tx2"/>
                        </a:buClr>
                        <a:buSzPct val="115000"/>
                        <a:buFont typeface="Wingdings" panose="05000000000000000000" pitchFamily="2" charset="2"/>
                        <a:defRPr kumimoji="1" sz="2000">
                          <a:solidFill>
                            <a:schemeClr val="tx1"/>
                          </a:solidFill>
                          <a:latin typeface="Arial" panose="020B0604020202020204" pitchFamily="34" charset="0"/>
                          <a:ea typeface="新細明體" panose="02020500000000000000" pitchFamily="18" charset="-120"/>
                        </a:defRPr>
                      </a:lvl3pPr>
                      <a:lvl4pPr marL="1600200" indent="-228600" algn="l" eaLnBrk="0" hangingPunct="0">
                        <a:spcBef>
                          <a:spcPct val="20000"/>
                        </a:spcBef>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spcBef>
                          <a:spcPct val="20000"/>
                        </a:spcBef>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accent1">
                              <a:lumMod val="60000"/>
                              <a:lumOff val="40000"/>
                            </a:schemeClr>
                          </a:solidFill>
                          <a:effectLst/>
                          <a:latin typeface="標楷體" panose="03000509000000000000" pitchFamily="65" charset="-120"/>
                          <a:ea typeface="標楷體" panose="03000509000000000000" pitchFamily="65" charset="-120"/>
                          <a:cs typeface="Times New Roman" panose="02020603050405020304" pitchFamily="18" charset="0"/>
                        </a:rPr>
                        <a:t>第四類學群</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buClr>
                          <a:schemeClr val="tx2"/>
                        </a:buClr>
                        <a:buSzPct val="115000"/>
                        <a:buFont typeface="Wingdings" panose="05000000000000000000" pitchFamily="2" charset="2"/>
                        <a:defRPr kumimoji="1" sz="2800">
                          <a:solidFill>
                            <a:schemeClr val="tx1"/>
                          </a:solidFill>
                          <a:latin typeface="Arial" panose="020B0604020202020204" pitchFamily="34" charset="0"/>
                          <a:ea typeface="新細明體" panose="02020500000000000000" pitchFamily="18" charset="-120"/>
                        </a:defRPr>
                      </a:lvl1pPr>
                      <a:lvl2pPr marL="742950" indent="-285750" algn="l" eaLnBrk="0" hangingPunct="0">
                        <a:spcBef>
                          <a:spcPct val="20000"/>
                        </a:spcBef>
                        <a:buFont typeface="Wingdings" panose="05000000000000000000" pitchFamily="2" charset="2"/>
                        <a:defRPr kumimoji="1" sz="2400">
                          <a:solidFill>
                            <a:schemeClr val="tx1"/>
                          </a:solidFill>
                          <a:latin typeface="Arial" panose="020B0604020202020204" pitchFamily="34" charset="0"/>
                          <a:ea typeface="新細明體" panose="02020500000000000000" pitchFamily="18" charset="-120"/>
                        </a:defRPr>
                      </a:lvl2pPr>
                      <a:lvl3pPr marL="1143000" indent="-228600" algn="l" eaLnBrk="0" hangingPunct="0">
                        <a:spcBef>
                          <a:spcPct val="20000"/>
                        </a:spcBef>
                        <a:buClr>
                          <a:schemeClr val="tx2"/>
                        </a:buClr>
                        <a:buSzPct val="115000"/>
                        <a:buFont typeface="Wingdings" panose="05000000000000000000" pitchFamily="2" charset="2"/>
                        <a:defRPr kumimoji="1" sz="2000">
                          <a:solidFill>
                            <a:schemeClr val="tx1"/>
                          </a:solidFill>
                          <a:latin typeface="Arial" panose="020B0604020202020204" pitchFamily="34" charset="0"/>
                          <a:ea typeface="新細明體" panose="02020500000000000000" pitchFamily="18" charset="-120"/>
                        </a:defRPr>
                      </a:lvl3pPr>
                      <a:lvl4pPr marL="1600200" indent="-228600" algn="l" eaLnBrk="0" hangingPunct="0">
                        <a:spcBef>
                          <a:spcPct val="20000"/>
                        </a:spcBef>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spcBef>
                          <a:spcPct val="20000"/>
                        </a:spcBef>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accent1">
                              <a:lumMod val="60000"/>
                              <a:lumOff val="40000"/>
                            </a:schemeClr>
                          </a:solidFill>
                          <a:effectLst/>
                          <a:latin typeface="標楷體" panose="03000509000000000000" pitchFamily="65" charset="-120"/>
                          <a:ea typeface="標楷體" panose="03000509000000000000" pitchFamily="65" charset="-120"/>
                          <a:cs typeface="Times New Roman" panose="02020603050405020304" pitchFamily="18" charset="0"/>
                        </a:rPr>
                        <a:t>音樂相關</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cap="none" normalizeH="0" baseline="0" dirty="0">
                          <a:ln>
                            <a:noFill/>
                          </a:ln>
                          <a:solidFill>
                            <a:schemeClr val="accent1">
                              <a:lumMod val="60000"/>
                              <a:lumOff val="40000"/>
                            </a:schemeClr>
                          </a:solidFill>
                          <a:effectLst/>
                          <a:latin typeface="標楷體" panose="03000509000000000000" pitchFamily="65" charset="-120"/>
                          <a:ea typeface="標楷體" panose="03000509000000000000" pitchFamily="65" charset="-120"/>
                          <a:cs typeface="Times New Roman" panose="02020603050405020304" pitchFamily="18" charset="0"/>
                        </a:rPr>
                        <a:t>最多</a:t>
                      </a:r>
                      <a:endParaRPr kumimoji="1" lang="en-US" altLang="zh-TW" sz="1600" b="1" i="0" u="none" strike="noStrike" cap="none" normalizeH="0" baseline="0" dirty="0">
                        <a:ln>
                          <a:noFill/>
                        </a:ln>
                        <a:solidFill>
                          <a:schemeClr val="accent1">
                            <a:lumMod val="60000"/>
                            <a:lumOff val="40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accent1">
                              <a:lumMod val="60000"/>
                              <a:lumOff val="40000"/>
                            </a:schemeClr>
                          </a:solidFill>
                          <a:effectLst/>
                          <a:latin typeface="標楷體" panose="03000509000000000000" pitchFamily="65" charset="-120"/>
                          <a:ea typeface="標楷體" panose="03000509000000000000" pitchFamily="65" charset="-120"/>
                          <a:cs typeface="Times New Roman" panose="02020603050405020304" pitchFamily="18" charset="0"/>
                        </a:rPr>
                        <a:t>2</a:t>
                      </a:r>
                      <a:r>
                        <a:rPr kumimoji="1" lang="zh-TW" altLang="en-US" sz="1600" b="1" i="0" u="none" strike="noStrike" cap="none" normalizeH="0" baseline="0" dirty="0">
                          <a:ln>
                            <a:noFill/>
                          </a:ln>
                          <a:solidFill>
                            <a:schemeClr val="accent1">
                              <a:lumMod val="60000"/>
                              <a:lumOff val="40000"/>
                            </a:schemeClr>
                          </a:solidFill>
                          <a:effectLst/>
                          <a:latin typeface="標楷體" panose="03000509000000000000" pitchFamily="65" charset="-120"/>
                          <a:ea typeface="標楷體" panose="03000509000000000000" pitchFamily="65" charset="-120"/>
                          <a:cs typeface="Times New Roman" panose="02020603050405020304" pitchFamily="18" charset="0"/>
                        </a:rPr>
                        <a:t>人</a:t>
                      </a:r>
                      <a:endParaRPr kumimoji="1" lang="en-US" altLang="zh-TW" sz="1600" b="1" i="0" u="none" strike="noStrike" cap="none" normalizeH="0" baseline="0" dirty="0">
                        <a:ln>
                          <a:noFill/>
                        </a:ln>
                        <a:solidFill>
                          <a:schemeClr val="accent1">
                            <a:lumMod val="60000"/>
                            <a:lumOff val="40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3" marR="91443"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cap="none" normalizeH="0" baseline="0" dirty="0">
                          <a:ln>
                            <a:noFill/>
                          </a:ln>
                          <a:solidFill>
                            <a:schemeClr val="accent1">
                              <a:lumMod val="60000"/>
                              <a:lumOff val="40000"/>
                            </a:schemeClr>
                          </a:solidFill>
                          <a:effectLst/>
                          <a:latin typeface="標楷體" panose="03000509000000000000" pitchFamily="65" charset="-120"/>
                          <a:ea typeface="標楷體" panose="03000509000000000000" pitchFamily="65" charset="-120"/>
                          <a:cs typeface="Times New Roman" panose="02020603050405020304" pitchFamily="18" charset="0"/>
                        </a:rPr>
                        <a:t>最多</a:t>
                      </a:r>
                      <a:endParaRPr kumimoji="1" lang="en-US" altLang="zh-TW" sz="1600" b="1" i="0" u="none" strike="noStrike" cap="none" normalizeH="0" baseline="0" dirty="0">
                        <a:ln>
                          <a:noFill/>
                        </a:ln>
                        <a:solidFill>
                          <a:schemeClr val="accent1">
                            <a:lumMod val="60000"/>
                            <a:lumOff val="40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accent1">
                              <a:lumMod val="60000"/>
                              <a:lumOff val="40000"/>
                            </a:schemeClr>
                          </a:solidFill>
                          <a:effectLst/>
                          <a:latin typeface="標楷體" panose="03000509000000000000" pitchFamily="65" charset="-120"/>
                          <a:ea typeface="標楷體" panose="03000509000000000000" pitchFamily="65" charset="-120"/>
                          <a:cs typeface="Times New Roman" panose="02020603050405020304" pitchFamily="18" charset="0"/>
                        </a:rPr>
                        <a:t>1</a:t>
                      </a:r>
                      <a:r>
                        <a:rPr kumimoji="1" lang="zh-TW" altLang="en-US" sz="1600" b="1" i="0" u="none" strike="noStrike" cap="none" normalizeH="0" baseline="0" dirty="0">
                          <a:ln>
                            <a:noFill/>
                          </a:ln>
                          <a:solidFill>
                            <a:schemeClr val="accent1">
                              <a:lumMod val="60000"/>
                              <a:lumOff val="40000"/>
                            </a:schemeClr>
                          </a:solidFill>
                          <a:effectLst/>
                          <a:latin typeface="標楷體" panose="03000509000000000000" pitchFamily="65" charset="-120"/>
                          <a:ea typeface="標楷體" panose="03000509000000000000" pitchFamily="65" charset="-120"/>
                          <a:cs typeface="Times New Roman" panose="02020603050405020304" pitchFamily="18" charset="0"/>
                        </a:rPr>
                        <a:t>人</a:t>
                      </a:r>
                      <a:endParaRPr kumimoji="1" lang="en-US" altLang="zh-TW" sz="1600" b="1" i="0" u="none" strike="noStrike" cap="none" normalizeH="0" baseline="0" dirty="0">
                        <a:ln>
                          <a:noFill/>
                        </a:ln>
                        <a:solidFill>
                          <a:schemeClr val="accent1">
                            <a:lumMod val="60000"/>
                            <a:lumOff val="40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3" marR="91443"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v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chemeClr val="accent1">
                            <a:lumMod val="60000"/>
                            <a:lumOff val="40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37" marR="91437"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3088">
                <a:tc>
                  <a:txBody>
                    <a:bodyPr/>
                    <a:lstStyle>
                      <a:lvl1pPr marL="342900" indent="-342900" algn="l" eaLnBrk="0" hangingPunct="0">
                        <a:spcBef>
                          <a:spcPct val="20000"/>
                        </a:spcBef>
                        <a:buClr>
                          <a:schemeClr val="tx2"/>
                        </a:buClr>
                        <a:buSzPct val="115000"/>
                        <a:buFont typeface="Wingdings" panose="05000000000000000000" pitchFamily="2" charset="2"/>
                        <a:defRPr kumimoji="1" sz="2800">
                          <a:solidFill>
                            <a:schemeClr val="tx1"/>
                          </a:solidFill>
                          <a:latin typeface="Arial" panose="020B0604020202020204" pitchFamily="34" charset="0"/>
                          <a:ea typeface="新細明體" panose="02020500000000000000" pitchFamily="18" charset="-120"/>
                        </a:defRPr>
                      </a:lvl1pPr>
                      <a:lvl2pPr marL="742950" indent="-285750" algn="l" eaLnBrk="0" hangingPunct="0">
                        <a:spcBef>
                          <a:spcPct val="20000"/>
                        </a:spcBef>
                        <a:buFont typeface="Wingdings" panose="05000000000000000000" pitchFamily="2" charset="2"/>
                        <a:defRPr kumimoji="1" sz="2400">
                          <a:solidFill>
                            <a:schemeClr val="tx1"/>
                          </a:solidFill>
                          <a:latin typeface="Arial" panose="020B0604020202020204" pitchFamily="34" charset="0"/>
                          <a:ea typeface="新細明體" panose="02020500000000000000" pitchFamily="18" charset="-120"/>
                        </a:defRPr>
                      </a:lvl2pPr>
                      <a:lvl3pPr marL="1143000" indent="-228600" algn="l" eaLnBrk="0" hangingPunct="0">
                        <a:spcBef>
                          <a:spcPct val="20000"/>
                        </a:spcBef>
                        <a:buClr>
                          <a:schemeClr val="tx2"/>
                        </a:buClr>
                        <a:buSzPct val="115000"/>
                        <a:buFont typeface="Wingdings" panose="05000000000000000000" pitchFamily="2" charset="2"/>
                        <a:defRPr kumimoji="1" sz="2000">
                          <a:solidFill>
                            <a:schemeClr val="tx1"/>
                          </a:solidFill>
                          <a:latin typeface="Arial" panose="020B0604020202020204" pitchFamily="34" charset="0"/>
                          <a:ea typeface="新細明體" panose="02020500000000000000" pitchFamily="18" charset="-120"/>
                        </a:defRPr>
                      </a:lvl3pPr>
                      <a:lvl4pPr marL="1600200" indent="-228600" algn="l" eaLnBrk="0" hangingPunct="0">
                        <a:spcBef>
                          <a:spcPct val="20000"/>
                        </a:spcBef>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spcBef>
                          <a:spcPct val="20000"/>
                        </a:spcBef>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rPr>
                        <a:t>第五類學群</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buClr>
                          <a:schemeClr val="tx2"/>
                        </a:buClr>
                        <a:buSzPct val="115000"/>
                        <a:buFont typeface="Wingdings" panose="05000000000000000000" pitchFamily="2" charset="2"/>
                        <a:defRPr kumimoji="1" sz="2800">
                          <a:solidFill>
                            <a:schemeClr val="tx1"/>
                          </a:solidFill>
                          <a:latin typeface="Arial" panose="020B0604020202020204" pitchFamily="34" charset="0"/>
                          <a:ea typeface="新細明體" panose="02020500000000000000" pitchFamily="18" charset="-120"/>
                        </a:defRPr>
                      </a:lvl1pPr>
                      <a:lvl2pPr marL="742950" indent="-285750" algn="l" eaLnBrk="0" hangingPunct="0">
                        <a:spcBef>
                          <a:spcPct val="20000"/>
                        </a:spcBef>
                        <a:buFont typeface="Wingdings" panose="05000000000000000000" pitchFamily="2" charset="2"/>
                        <a:defRPr kumimoji="1" sz="2400">
                          <a:solidFill>
                            <a:schemeClr val="tx1"/>
                          </a:solidFill>
                          <a:latin typeface="Arial" panose="020B0604020202020204" pitchFamily="34" charset="0"/>
                          <a:ea typeface="新細明體" panose="02020500000000000000" pitchFamily="18" charset="-120"/>
                        </a:defRPr>
                      </a:lvl2pPr>
                      <a:lvl3pPr marL="1143000" indent="-228600" algn="l" eaLnBrk="0" hangingPunct="0">
                        <a:spcBef>
                          <a:spcPct val="20000"/>
                        </a:spcBef>
                        <a:buClr>
                          <a:schemeClr val="tx2"/>
                        </a:buClr>
                        <a:buSzPct val="115000"/>
                        <a:buFont typeface="Wingdings" panose="05000000000000000000" pitchFamily="2" charset="2"/>
                        <a:defRPr kumimoji="1" sz="2000">
                          <a:solidFill>
                            <a:schemeClr val="tx1"/>
                          </a:solidFill>
                          <a:latin typeface="Arial" panose="020B0604020202020204" pitchFamily="34" charset="0"/>
                          <a:ea typeface="新細明體" panose="02020500000000000000" pitchFamily="18" charset="-120"/>
                        </a:defRPr>
                      </a:lvl3pPr>
                      <a:lvl4pPr marL="1600200" indent="-228600" algn="l" eaLnBrk="0" hangingPunct="0">
                        <a:spcBef>
                          <a:spcPct val="20000"/>
                        </a:spcBef>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spcBef>
                          <a:spcPct val="20000"/>
                        </a:spcBef>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rPr>
                        <a:t>美術相關</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cap="none" normalizeH="0" baseline="0" dirty="0">
                          <a:ln>
                            <a:noFill/>
                          </a:ln>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rPr>
                        <a:t>最多</a:t>
                      </a:r>
                      <a:endParaRPr kumimoji="1" lang="en-US" altLang="zh-TW" sz="1600" b="1" i="0" u="none" strike="noStrike" cap="none" normalizeH="0" baseline="0" dirty="0">
                        <a:ln>
                          <a:noFill/>
                        </a:ln>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rPr>
                        <a:t>2</a:t>
                      </a:r>
                      <a:r>
                        <a:rPr kumimoji="1" lang="zh-TW" altLang="en-US" sz="1600" b="1" i="0" u="none" strike="noStrike" cap="none" normalizeH="0" baseline="0" dirty="0">
                          <a:ln>
                            <a:noFill/>
                          </a:ln>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rPr>
                        <a:t>人</a:t>
                      </a:r>
                      <a:endParaRPr kumimoji="1" lang="en-US" altLang="zh-TW" sz="1600" b="1" i="0" u="none" strike="noStrike" cap="none" normalizeH="0" baseline="0" dirty="0">
                        <a:ln>
                          <a:noFill/>
                        </a:ln>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3" marR="91443"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cap="none" normalizeH="0" baseline="0" dirty="0">
                          <a:ln>
                            <a:noFill/>
                          </a:ln>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rPr>
                        <a:t>最多</a:t>
                      </a:r>
                      <a:endParaRPr kumimoji="1" lang="en-US" altLang="zh-TW" sz="1600" b="1" i="0" u="none" strike="noStrike" cap="none" normalizeH="0" baseline="0" dirty="0">
                        <a:ln>
                          <a:noFill/>
                        </a:ln>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rPr>
                        <a:t>1</a:t>
                      </a:r>
                      <a:r>
                        <a:rPr kumimoji="1" lang="zh-TW" altLang="en-US" sz="1600" b="1" i="0" u="none" strike="noStrike" cap="none" normalizeH="0" baseline="0" dirty="0">
                          <a:ln>
                            <a:noFill/>
                          </a:ln>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rPr>
                        <a:t>人</a:t>
                      </a:r>
                      <a:endParaRPr kumimoji="1" lang="en-US" altLang="zh-TW" sz="1600" b="1" i="0" u="none" strike="noStrike" cap="none" normalizeH="0" baseline="0" dirty="0">
                        <a:ln>
                          <a:noFill/>
                        </a:ln>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3" marR="91443"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v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37" marR="91437"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13088">
                <a:tc>
                  <a:txBody>
                    <a:bodyPr/>
                    <a:lstStyle>
                      <a:lvl1pPr marL="342900" indent="-342900" algn="l" eaLnBrk="0" hangingPunct="0">
                        <a:spcBef>
                          <a:spcPct val="20000"/>
                        </a:spcBef>
                        <a:buClr>
                          <a:schemeClr val="tx2"/>
                        </a:buClr>
                        <a:buSzPct val="115000"/>
                        <a:buFont typeface="Wingdings" panose="05000000000000000000" pitchFamily="2" charset="2"/>
                        <a:defRPr kumimoji="1" sz="2800">
                          <a:solidFill>
                            <a:schemeClr val="tx1"/>
                          </a:solidFill>
                          <a:latin typeface="Arial" panose="020B0604020202020204" pitchFamily="34" charset="0"/>
                          <a:ea typeface="新細明體" panose="02020500000000000000" pitchFamily="18" charset="-120"/>
                        </a:defRPr>
                      </a:lvl1pPr>
                      <a:lvl2pPr marL="742950" indent="-285750" algn="l" eaLnBrk="0" hangingPunct="0">
                        <a:spcBef>
                          <a:spcPct val="20000"/>
                        </a:spcBef>
                        <a:buFont typeface="Wingdings" panose="05000000000000000000" pitchFamily="2" charset="2"/>
                        <a:defRPr kumimoji="1" sz="2400">
                          <a:solidFill>
                            <a:schemeClr val="tx1"/>
                          </a:solidFill>
                          <a:latin typeface="Arial" panose="020B0604020202020204" pitchFamily="34" charset="0"/>
                          <a:ea typeface="新細明體" panose="02020500000000000000" pitchFamily="18" charset="-120"/>
                        </a:defRPr>
                      </a:lvl2pPr>
                      <a:lvl3pPr marL="1143000" indent="-228600" algn="l" eaLnBrk="0" hangingPunct="0">
                        <a:spcBef>
                          <a:spcPct val="20000"/>
                        </a:spcBef>
                        <a:buClr>
                          <a:schemeClr val="tx2"/>
                        </a:buClr>
                        <a:buSzPct val="115000"/>
                        <a:buFont typeface="Wingdings" panose="05000000000000000000" pitchFamily="2" charset="2"/>
                        <a:defRPr kumimoji="1" sz="2000">
                          <a:solidFill>
                            <a:schemeClr val="tx1"/>
                          </a:solidFill>
                          <a:latin typeface="Arial" panose="020B0604020202020204" pitchFamily="34" charset="0"/>
                          <a:ea typeface="新細明體" panose="02020500000000000000" pitchFamily="18" charset="-120"/>
                        </a:defRPr>
                      </a:lvl3pPr>
                      <a:lvl4pPr marL="1600200" indent="-228600" algn="l" eaLnBrk="0" hangingPunct="0">
                        <a:spcBef>
                          <a:spcPct val="20000"/>
                        </a:spcBef>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spcBef>
                          <a:spcPct val="20000"/>
                        </a:spcBef>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00B0F0"/>
                          </a:solidFill>
                          <a:effectLst/>
                          <a:latin typeface="標楷體" panose="03000509000000000000" pitchFamily="65" charset="-120"/>
                          <a:ea typeface="標楷體" panose="03000509000000000000" pitchFamily="65" charset="-120"/>
                          <a:cs typeface="Times New Roman" panose="02020603050405020304" pitchFamily="18" charset="0"/>
                        </a:rPr>
                        <a:t>第六類學群</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buClr>
                          <a:schemeClr val="tx2"/>
                        </a:buClr>
                        <a:buSzPct val="115000"/>
                        <a:buFont typeface="Wingdings" panose="05000000000000000000" pitchFamily="2" charset="2"/>
                        <a:defRPr kumimoji="1" sz="2800">
                          <a:solidFill>
                            <a:schemeClr val="tx1"/>
                          </a:solidFill>
                          <a:latin typeface="Arial" panose="020B0604020202020204" pitchFamily="34" charset="0"/>
                          <a:ea typeface="新細明體" panose="02020500000000000000" pitchFamily="18" charset="-120"/>
                        </a:defRPr>
                      </a:lvl1pPr>
                      <a:lvl2pPr marL="742950" indent="-285750" algn="l" eaLnBrk="0" hangingPunct="0">
                        <a:spcBef>
                          <a:spcPct val="20000"/>
                        </a:spcBef>
                        <a:buFont typeface="Wingdings" panose="05000000000000000000" pitchFamily="2" charset="2"/>
                        <a:defRPr kumimoji="1" sz="2400">
                          <a:solidFill>
                            <a:schemeClr val="tx1"/>
                          </a:solidFill>
                          <a:latin typeface="Arial" panose="020B0604020202020204" pitchFamily="34" charset="0"/>
                          <a:ea typeface="新細明體" panose="02020500000000000000" pitchFamily="18" charset="-120"/>
                        </a:defRPr>
                      </a:lvl2pPr>
                      <a:lvl3pPr marL="1143000" indent="-228600" algn="l" eaLnBrk="0" hangingPunct="0">
                        <a:spcBef>
                          <a:spcPct val="20000"/>
                        </a:spcBef>
                        <a:buClr>
                          <a:schemeClr val="tx2"/>
                        </a:buClr>
                        <a:buSzPct val="115000"/>
                        <a:buFont typeface="Wingdings" panose="05000000000000000000" pitchFamily="2" charset="2"/>
                        <a:defRPr kumimoji="1" sz="2000">
                          <a:solidFill>
                            <a:schemeClr val="tx1"/>
                          </a:solidFill>
                          <a:latin typeface="Arial" panose="020B0604020202020204" pitchFamily="34" charset="0"/>
                          <a:ea typeface="新細明體" panose="02020500000000000000" pitchFamily="18" charset="-120"/>
                        </a:defRPr>
                      </a:lvl3pPr>
                      <a:lvl4pPr marL="1600200" indent="-228600" algn="l" eaLnBrk="0" hangingPunct="0">
                        <a:spcBef>
                          <a:spcPct val="20000"/>
                        </a:spcBef>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spcBef>
                          <a:spcPct val="20000"/>
                        </a:spcBef>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00B0F0"/>
                          </a:solidFill>
                          <a:effectLst/>
                          <a:latin typeface="標楷體" panose="03000509000000000000" pitchFamily="65" charset="-120"/>
                          <a:ea typeface="標楷體" panose="03000509000000000000" pitchFamily="65" charset="-120"/>
                          <a:cs typeface="Times New Roman" panose="02020603050405020304" pitchFamily="18" charset="0"/>
                        </a:rPr>
                        <a:t>舞蹈相關</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cap="none" normalizeH="0" baseline="0" dirty="0">
                          <a:ln>
                            <a:noFill/>
                          </a:ln>
                          <a:solidFill>
                            <a:srgbClr val="00B0F0"/>
                          </a:solidFill>
                          <a:effectLst/>
                          <a:latin typeface="標楷體" panose="03000509000000000000" pitchFamily="65" charset="-120"/>
                          <a:ea typeface="標楷體" panose="03000509000000000000" pitchFamily="65" charset="-120"/>
                          <a:cs typeface="Times New Roman" panose="02020603050405020304" pitchFamily="18" charset="0"/>
                        </a:rPr>
                        <a:t>最多</a:t>
                      </a:r>
                      <a:endParaRPr kumimoji="1" lang="en-US" altLang="zh-TW" sz="1600" b="1" i="0" u="none" strike="noStrike" cap="none" normalizeH="0" baseline="0" dirty="0">
                        <a:ln>
                          <a:noFill/>
                        </a:ln>
                        <a:solidFill>
                          <a:srgbClr val="00B0F0"/>
                        </a:solidFill>
                        <a:effectLst/>
                        <a:latin typeface="標楷體" panose="03000509000000000000" pitchFamily="65" charset="-120"/>
                        <a:ea typeface="標楷體" panose="03000509000000000000" pitchFamily="65" charset="-12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00B0F0"/>
                          </a:solidFill>
                          <a:effectLst/>
                          <a:latin typeface="標楷體" panose="03000509000000000000" pitchFamily="65" charset="-120"/>
                          <a:ea typeface="標楷體" panose="03000509000000000000" pitchFamily="65" charset="-120"/>
                          <a:cs typeface="Times New Roman" panose="02020603050405020304" pitchFamily="18" charset="0"/>
                        </a:rPr>
                        <a:t>2</a:t>
                      </a:r>
                      <a:r>
                        <a:rPr kumimoji="1" lang="zh-TW" altLang="en-US" sz="1600" b="1" i="0" u="none" strike="noStrike" cap="none" normalizeH="0" baseline="0" dirty="0">
                          <a:ln>
                            <a:noFill/>
                          </a:ln>
                          <a:solidFill>
                            <a:srgbClr val="00B0F0"/>
                          </a:solidFill>
                          <a:effectLst/>
                          <a:latin typeface="標楷體" panose="03000509000000000000" pitchFamily="65" charset="-120"/>
                          <a:ea typeface="標楷體" panose="03000509000000000000" pitchFamily="65" charset="-120"/>
                          <a:cs typeface="Times New Roman" panose="02020603050405020304" pitchFamily="18" charset="0"/>
                        </a:rPr>
                        <a:t>人</a:t>
                      </a:r>
                      <a:endParaRPr kumimoji="1" lang="en-US" altLang="zh-TW" sz="1600" b="1" i="0" u="none" strike="noStrike" cap="none" normalizeH="0" baseline="0" dirty="0">
                        <a:ln>
                          <a:noFill/>
                        </a:ln>
                        <a:solidFill>
                          <a:srgbClr val="00B0F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3" marR="91443"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cap="none" normalizeH="0" baseline="0" dirty="0">
                          <a:ln>
                            <a:noFill/>
                          </a:ln>
                          <a:solidFill>
                            <a:srgbClr val="00B0F0"/>
                          </a:solidFill>
                          <a:effectLst/>
                          <a:latin typeface="標楷體" panose="03000509000000000000" pitchFamily="65" charset="-120"/>
                          <a:ea typeface="標楷體" panose="03000509000000000000" pitchFamily="65" charset="-120"/>
                          <a:cs typeface="Times New Roman" panose="02020603050405020304" pitchFamily="18" charset="0"/>
                        </a:rPr>
                        <a:t>最多</a:t>
                      </a:r>
                      <a:endParaRPr kumimoji="1" lang="en-US" altLang="zh-TW" sz="1600" b="1" i="0" u="none" strike="noStrike" cap="none" normalizeH="0" baseline="0" dirty="0">
                        <a:ln>
                          <a:noFill/>
                        </a:ln>
                        <a:solidFill>
                          <a:srgbClr val="00B0F0"/>
                        </a:solidFill>
                        <a:effectLst/>
                        <a:latin typeface="標楷體" panose="03000509000000000000" pitchFamily="65" charset="-120"/>
                        <a:ea typeface="標楷體" panose="03000509000000000000" pitchFamily="65" charset="-12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00B0F0"/>
                          </a:solidFill>
                          <a:effectLst/>
                          <a:latin typeface="標楷體" panose="03000509000000000000" pitchFamily="65" charset="-120"/>
                          <a:ea typeface="標楷體" panose="03000509000000000000" pitchFamily="65" charset="-120"/>
                          <a:cs typeface="Times New Roman" panose="02020603050405020304" pitchFamily="18" charset="0"/>
                        </a:rPr>
                        <a:t>1</a:t>
                      </a:r>
                      <a:r>
                        <a:rPr kumimoji="1" lang="zh-TW" altLang="en-US" sz="1600" b="1" i="0" u="none" strike="noStrike" cap="none" normalizeH="0" baseline="0" dirty="0">
                          <a:ln>
                            <a:noFill/>
                          </a:ln>
                          <a:solidFill>
                            <a:srgbClr val="00B0F0"/>
                          </a:solidFill>
                          <a:effectLst/>
                          <a:latin typeface="標楷體" panose="03000509000000000000" pitchFamily="65" charset="-120"/>
                          <a:ea typeface="標楷體" panose="03000509000000000000" pitchFamily="65" charset="-120"/>
                          <a:cs typeface="Times New Roman" panose="02020603050405020304" pitchFamily="18" charset="0"/>
                        </a:rPr>
                        <a:t>人</a:t>
                      </a:r>
                      <a:endParaRPr kumimoji="1" lang="en-US" altLang="zh-TW" sz="1600" b="1" i="0" u="none" strike="noStrike" cap="none" normalizeH="0" baseline="0" dirty="0">
                        <a:ln>
                          <a:noFill/>
                        </a:ln>
                        <a:solidFill>
                          <a:srgbClr val="00B0F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3" marR="91443"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v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00B0F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37" marR="91437"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13088">
                <a:tc>
                  <a:txBody>
                    <a:bodyPr/>
                    <a:lstStyle>
                      <a:lvl1pPr marL="342900" indent="-342900" algn="l" eaLnBrk="0" hangingPunct="0">
                        <a:spcBef>
                          <a:spcPct val="20000"/>
                        </a:spcBef>
                        <a:buClr>
                          <a:schemeClr val="tx2"/>
                        </a:buClr>
                        <a:buSzPct val="115000"/>
                        <a:buFont typeface="Wingdings" panose="05000000000000000000" pitchFamily="2" charset="2"/>
                        <a:defRPr kumimoji="1" sz="2800">
                          <a:solidFill>
                            <a:schemeClr val="tx1"/>
                          </a:solidFill>
                          <a:latin typeface="Arial" panose="020B0604020202020204" pitchFamily="34" charset="0"/>
                          <a:ea typeface="新細明體" panose="02020500000000000000" pitchFamily="18" charset="-120"/>
                        </a:defRPr>
                      </a:lvl1pPr>
                      <a:lvl2pPr marL="742950" indent="-285750" algn="l" eaLnBrk="0" hangingPunct="0">
                        <a:spcBef>
                          <a:spcPct val="20000"/>
                        </a:spcBef>
                        <a:buFont typeface="Wingdings" panose="05000000000000000000" pitchFamily="2" charset="2"/>
                        <a:defRPr kumimoji="1" sz="2400">
                          <a:solidFill>
                            <a:schemeClr val="tx1"/>
                          </a:solidFill>
                          <a:latin typeface="Arial" panose="020B0604020202020204" pitchFamily="34" charset="0"/>
                          <a:ea typeface="新細明體" panose="02020500000000000000" pitchFamily="18" charset="-120"/>
                        </a:defRPr>
                      </a:lvl2pPr>
                      <a:lvl3pPr marL="1143000" indent="-228600" algn="l" eaLnBrk="0" hangingPunct="0">
                        <a:spcBef>
                          <a:spcPct val="20000"/>
                        </a:spcBef>
                        <a:buClr>
                          <a:schemeClr val="tx2"/>
                        </a:buClr>
                        <a:buSzPct val="115000"/>
                        <a:buFont typeface="Wingdings" panose="05000000000000000000" pitchFamily="2" charset="2"/>
                        <a:defRPr kumimoji="1" sz="2000">
                          <a:solidFill>
                            <a:schemeClr val="tx1"/>
                          </a:solidFill>
                          <a:latin typeface="Arial" panose="020B0604020202020204" pitchFamily="34" charset="0"/>
                          <a:ea typeface="新細明體" panose="02020500000000000000" pitchFamily="18" charset="-120"/>
                        </a:defRPr>
                      </a:lvl3pPr>
                      <a:lvl4pPr marL="1600200" indent="-228600" algn="l" eaLnBrk="0" hangingPunct="0">
                        <a:spcBef>
                          <a:spcPct val="20000"/>
                        </a:spcBef>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spcBef>
                          <a:spcPct val="20000"/>
                        </a:spcBef>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92D050"/>
                          </a:solidFill>
                          <a:effectLst/>
                          <a:latin typeface="標楷體" panose="03000509000000000000" pitchFamily="65" charset="-120"/>
                          <a:ea typeface="標楷體" panose="03000509000000000000" pitchFamily="65" charset="-120"/>
                          <a:cs typeface="Times New Roman" panose="02020603050405020304" pitchFamily="18" charset="0"/>
                        </a:rPr>
                        <a:t>第七類學群</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buClr>
                          <a:schemeClr val="tx2"/>
                        </a:buClr>
                        <a:buSzPct val="115000"/>
                        <a:buFont typeface="Wingdings" panose="05000000000000000000" pitchFamily="2" charset="2"/>
                        <a:defRPr kumimoji="1" sz="2800">
                          <a:solidFill>
                            <a:schemeClr val="tx1"/>
                          </a:solidFill>
                          <a:latin typeface="Arial" panose="020B0604020202020204" pitchFamily="34" charset="0"/>
                          <a:ea typeface="新細明體" panose="02020500000000000000" pitchFamily="18" charset="-120"/>
                        </a:defRPr>
                      </a:lvl1pPr>
                      <a:lvl2pPr marL="742950" indent="-285750" algn="l" eaLnBrk="0" hangingPunct="0">
                        <a:spcBef>
                          <a:spcPct val="20000"/>
                        </a:spcBef>
                        <a:buFont typeface="Wingdings" panose="05000000000000000000" pitchFamily="2" charset="2"/>
                        <a:defRPr kumimoji="1" sz="2400">
                          <a:solidFill>
                            <a:schemeClr val="tx1"/>
                          </a:solidFill>
                          <a:latin typeface="Arial" panose="020B0604020202020204" pitchFamily="34" charset="0"/>
                          <a:ea typeface="新細明體" panose="02020500000000000000" pitchFamily="18" charset="-120"/>
                        </a:defRPr>
                      </a:lvl2pPr>
                      <a:lvl3pPr marL="1143000" indent="-228600" algn="l" eaLnBrk="0" hangingPunct="0">
                        <a:spcBef>
                          <a:spcPct val="20000"/>
                        </a:spcBef>
                        <a:buClr>
                          <a:schemeClr val="tx2"/>
                        </a:buClr>
                        <a:buSzPct val="115000"/>
                        <a:buFont typeface="Wingdings" panose="05000000000000000000" pitchFamily="2" charset="2"/>
                        <a:defRPr kumimoji="1" sz="2000">
                          <a:solidFill>
                            <a:schemeClr val="tx1"/>
                          </a:solidFill>
                          <a:latin typeface="Arial" panose="020B0604020202020204" pitchFamily="34" charset="0"/>
                          <a:ea typeface="新細明體" panose="02020500000000000000" pitchFamily="18" charset="-120"/>
                        </a:defRPr>
                      </a:lvl3pPr>
                      <a:lvl4pPr marL="1600200" indent="-228600" algn="l" eaLnBrk="0" hangingPunct="0">
                        <a:spcBef>
                          <a:spcPct val="20000"/>
                        </a:spcBef>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spcBef>
                          <a:spcPct val="20000"/>
                        </a:spcBef>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115000"/>
                        <a:buFont typeface="Wingdings" panose="05000000000000000000" pitchFamily="2" charset="2"/>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92D050"/>
                          </a:solidFill>
                          <a:effectLst/>
                          <a:latin typeface="標楷體" panose="03000509000000000000" pitchFamily="65" charset="-120"/>
                          <a:ea typeface="標楷體" panose="03000509000000000000" pitchFamily="65" charset="-120"/>
                          <a:cs typeface="Times New Roman" panose="02020603050405020304" pitchFamily="18" charset="0"/>
                        </a:rPr>
                        <a:t>體育相關</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cap="none" normalizeH="0" baseline="0" dirty="0">
                          <a:ln>
                            <a:noFill/>
                          </a:ln>
                          <a:solidFill>
                            <a:srgbClr val="92D050"/>
                          </a:solidFill>
                          <a:effectLst/>
                          <a:latin typeface="標楷體" panose="03000509000000000000" pitchFamily="65" charset="-120"/>
                          <a:ea typeface="標楷體" panose="03000509000000000000" pitchFamily="65" charset="-120"/>
                          <a:cs typeface="Times New Roman" panose="02020603050405020304" pitchFamily="18" charset="0"/>
                        </a:rPr>
                        <a:t>最多</a:t>
                      </a:r>
                      <a:endParaRPr kumimoji="1" lang="en-US" altLang="zh-TW" sz="1600" b="1" i="0" u="none" strike="noStrike" cap="none" normalizeH="0" baseline="0" dirty="0">
                        <a:ln>
                          <a:noFill/>
                        </a:ln>
                        <a:solidFill>
                          <a:srgbClr val="92D050"/>
                        </a:solidFill>
                        <a:effectLst/>
                        <a:latin typeface="標楷體" panose="03000509000000000000" pitchFamily="65" charset="-120"/>
                        <a:ea typeface="標楷體" panose="03000509000000000000" pitchFamily="65" charset="-12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92D050"/>
                          </a:solidFill>
                          <a:effectLst/>
                          <a:latin typeface="標楷體" panose="03000509000000000000" pitchFamily="65" charset="-120"/>
                          <a:ea typeface="標楷體" panose="03000509000000000000" pitchFamily="65" charset="-120"/>
                          <a:cs typeface="Times New Roman" panose="02020603050405020304" pitchFamily="18" charset="0"/>
                        </a:rPr>
                        <a:t>2</a:t>
                      </a:r>
                      <a:r>
                        <a:rPr kumimoji="1" lang="zh-TW" altLang="en-US" sz="1600" b="1" i="0" u="none" strike="noStrike" cap="none" normalizeH="0" baseline="0" dirty="0">
                          <a:ln>
                            <a:noFill/>
                          </a:ln>
                          <a:solidFill>
                            <a:srgbClr val="92D050"/>
                          </a:solidFill>
                          <a:effectLst/>
                          <a:latin typeface="標楷體" panose="03000509000000000000" pitchFamily="65" charset="-120"/>
                          <a:ea typeface="標楷體" panose="03000509000000000000" pitchFamily="65" charset="-120"/>
                          <a:cs typeface="Times New Roman" panose="02020603050405020304" pitchFamily="18" charset="0"/>
                        </a:rPr>
                        <a:t>人</a:t>
                      </a:r>
                      <a:endParaRPr kumimoji="1" lang="en-US" altLang="zh-TW" sz="1600" b="1" i="0" u="none" strike="noStrike" cap="none" normalizeH="0" baseline="0" dirty="0">
                        <a:ln>
                          <a:noFill/>
                        </a:ln>
                        <a:solidFill>
                          <a:srgbClr val="92D05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3" marR="91443"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cap="none" normalizeH="0" baseline="0" dirty="0">
                          <a:ln>
                            <a:noFill/>
                          </a:ln>
                          <a:solidFill>
                            <a:srgbClr val="92D050"/>
                          </a:solidFill>
                          <a:effectLst/>
                          <a:latin typeface="標楷體" panose="03000509000000000000" pitchFamily="65" charset="-120"/>
                          <a:ea typeface="標楷體" panose="03000509000000000000" pitchFamily="65" charset="-120"/>
                          <a:cs typeface="Times New Roman" panose="02020603050405020304" pitchFamily="18" charset="0"/>
                        </a:rPr>
                        <a:t>最多</a:t>
                      </a:r>
                      <a:endParaRPr kumimoji="1" lang="en-US" altLang="zh-TW" sz="1600" b="1" i="0" u="none" strike="noStrike" cap="none" normalizeH="0" baseline="0" dirty="0">
                        <a:ln>
                          <a:noFill/>
                        </a:ln>
                        <a:solidFill>
                          <a:srgbClr val="92D050"/>
                        </a:solidFill>
                        <a:effectLst/>
                        <a:latin typeface="標楷體" panose="03000509000000000000" pitchFamily="65" charset="-120"/>
                        <a:ea typeface="標楷體" panose="03000509000000000000" pitchFamily="65" charset="-12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92D050"/>
                          </a:solidFill>
                          <a:effectLst/>
                          <a:latin typeface="標楷體" panose="03000509000000000000" pitchFamily="65" charset="-120"/>
                          <a:ea typeface="標楷體" panose="03000509000000000000" pitchFamily="65" charset="-120"/>
                          <a:cs typeface="Times New Roman" panose="02020603050405020304" pitchFamily="18" charset="0"/>
                        </a:rPr>
                        <a:t>1</a:t>
                      </a:r>
                      <a:r>
                        <a:rPr kumimoji="1" lang="zh-TW" altLang="en-US" sz="1600" b="1" i="0" u="none" strike="noStrike" cap="none" normalizeH="0" baseline="0" dirty="0">
                          <a:ln>
                            <a:noFill/>
                          </a:ln>
                          <a:solidFill>
                            <a:srgbClr val="92D050"/>
                          </a:solidFill>
                          <a:effectLst/>
                          <a:latin typeface="標楷體" panose="03000509000000000000" pitchFamily="65" charset="-120"/>
                          <a:ea typeface="標楷體" panose="03000509000000000000" pitchFamily="65" charset="-120"/>
                          <a:cs typeface="Times New Roman" panose="02020603050405020304" pitchFamily="18" charset="0"/>
                        </a:rPr>
                        <a:t>人</a:t>
                      </a:r>
                      <a:endParaRPr kumimoji="1" lang="en-US" altLang="zh-TW" sz="1600" b="1" i="0" u="none" strike="noStrike" cap="none" normalizeH="0" baseline="0" dirty="0">
                        <a:ln>
                          <a:noFill/>
                        </a:ln>
                        <a:solidFill>
                          <a:srgbClr val="92D05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3" marR="91443"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v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92D05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37" marR="91437"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13088">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cap="none" normalizeH="0" baseline="0" dirty="0">
                          <a:ln>
                            <a:noFill/>
                          </a:ln>
                          <a:solidFill>
                            <a:schemeClr val="accent1">
                              <a:lumMod val="75000"/>
                            </a:schemeClr>
                          </a:solidFill>
                          <a:effectLst/>
                          <a:latin typeface="標楷體" panose="03000509000000000000" pitchFamily="65" charset="-120"/>
                          <a:ea typeface="標楷體" panose="03000509000000000000" pitchFamily="65" charset="-120"/>
                          <a:cs typeface="Times New Roman" panose="02020603050405020304" pitchFamily="18" charset="0"/>
                        </a:rPr>
                        <a:t>第八類學群</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accent1">
                              <a:lumMod val="75000"/>
                            </a:schemeClr>
                          </a:solidFill>
                          <a:effectLst/>
                          <a:latin typeface="標楷體" panose="03000509000000000000" pitchFamily="65" charset="-120"/>
                          <a:ea typeface="標楷體" panose="03000509000000000000" pitchFamily="65" charset="-120"/>
                          <a:cs typeface="Times New Roman" panose="02020603050405020304" pitchFamily="18" charset="0"/>
                        </a:rPr>
                        <a:t>醫學系</a:t>
                      </a:r>
                      <a:r>
                        <a:rPr kumimoji="1" lang="zh-TW" altLang="en-US" sz="2400" b="1" i="0" u="none" strike="noStrike" cap="none" normalizeH="0" baseline="0" dirty="0">
                          <a:ln>
                            <a:noFill/>
                          </a:ln>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、牙醫系</a:t>
                      </a:r>
                    </a:p>
                  </a:txBody>
                  <a:tcPr marL="91443" marR="91443"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cap="none" normalizeH="0" baseline="0" dirty="0">
                          <a:ln>
                            <a:noFill/>
                          </a:ln>
                          <a:solidFill>
                            <a:schemeClr val="accent1">
                              <a:lumMod val="75000"/>
                            </a:schemeClr>
                          </a:solidFill>
                          <a:effectLst/>
                          <a:latin typeface="標楷體" panose="03000509000000000000" pitchFamily="65" charset="-120"/>
                          <a:ea typeface="標楷體" panose="03000509000000000000" pitchFamily="65" charset="-120"/>
                          <a:cs typeface="Times New Roman" panose="02020603050405020304" pitchFamily="18" charset="0"/>
                        </a:rPr>
                        <a:t>最多</a:t>
                      </a:r>
                      <a:endParaRPr kumimoji="1" lang="en-US" altLang="zh-TW" sz="1600" b="1" i="0" u="none" strike="noStrike" cap="none" normalizeH="0" baseline="0" dirty="0">
                        <a:ln>
                          <a:noFill/>
                        </a:ln>
                        <a:solidFill>
                          <a:schemeClr val="accent1">
                            <a:lumMod val="7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accent1">
                              <a:lumMod val="75000"/>
                            </a:schemeClr>
                          </a:solidFill>
                          <a:effectLst/>
                          <a:latin typeface="標楷體" panose="03000509000000000000" pitchFamily="65" charset="-120"/>
                          <a:ea typeface="標楷體" panose="03000509000000000000" pitchFamily="65" charset="-120"/>
                          <a:cs typeface="Times New Roman" panose="02020603050405020304" pitchFamily="18" charset="0"/>
                        </a:rPr>
                        <a:t>2</a:t>
                      </a:r>
                      <a:r>
                        <a:rPr kumimoji="1" lang="zh-TW" altLang="en-US" sz="1600" b="1" i="0" u="none" strike="noStrike" cap="none" normalizeH="0" baseline="0" dirty="0">
                          <a:ln>
                            <a:noFill/>
                          </a:ln>
                          <a:solidFill>
                            <a:schemeClr val="accent1">
                              <a:lumMod val="75000"/>
                            </a:schemeClr>
                          </a:solidFill>
                          <a:effectLst/>
                          <a:latin typeface="標楷體" panose="03000509000000000000" pitchFamily="65" charset="-120"/>
                          <a:ea typeface="標楷體" panose="03000509000000000000" pitchFamily="65" charset="-120"/>
                          <a:cs typeface="Times New Roman" panose="02020603050405020304" pitchFamily="18" charset="0"/>
                        </a:rPr>
                        <a:t>人</a:t>
                      </a:r>
                      <a:endParaRPr kumimoji="1" lang="en-US" altLang="zh-TW" sz="1600" b="1" i="0" u="none" strike="noStrike" cap="none" normalizeH="0" baseline="0" dirty="0">
                        <a:ln>
                          <a:noFill/>
                        </a:ln>
                        <a:solidFill>
                          <a:schemeClr val="accent1">
                            <a:lumMod val="7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3" marR="91443"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cap="none" normalizeH="0" baseline="0" dirty="0">
                          <a:ln>
                            <a:noFill/>
                          </a:ln>
                          <a:solidFill>
                            <a:schemeClr val="accent1">
                              <a:lumMod val="75000"/>
                            </a:schemeClr>
                          </a:solidFill>
                          <a:effectLst/>
                          <a:latin typeface="標楷體" panose="03000509000000000000" pitchFamily="65" charset="-120"/>
                          <a:ea typeface="標楷體" panose="03000509000000000000" pitchFamily="65" charset="-120"/>
                          <a:cs typeface="Times New Roman" panose="02020603050405020304" pitchFamily="18" charset="0"/>
                        </a:rPr>
                        <a:t>最多</a:t>
                      </a:r>
                      <a:endParaRPr kumimoji="1" lang="en-US" altLang="zh-TW" sz="1600" b="1" i="0" u="none" strike="noStrike" cap="none" normalizeH="0" baseline="0" dirty="0">
                        <a:ln>
                          <a:noFill/>
                        </a:ln>
                        <a:solidFill>
                          <a:schemeClr val="accent1">
                            <a:lumMod val="7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accent1">
                              <a:lumMod val="75000"/>
                            </a:schemeClr>
                          </a:solidFill>
                          <a:effectLst/>
                          <a:latin typeface="標楷體" panose="03000509000000000000" pitchFamily="65" charset="-120"/>
                          <a:ea typeface="標楷體" panose="03000509000000000000" pitchFamily="65" charset="-120"/>
                          <a:cs typeface="Times New Roman" panose="02020603050405020304" pitchFamily="18" charset="0"/>
                        </a:rPr>
                        <a:t>1</a:t>
                      </a:r>
                      <a:r>
                        <a:rPr kumimoji="1" lang="zh-TW" altLang="en-US" sz="1600" b="1" i="0" u="none" strike="noStrike" cap="none" normalizeH="0" baseline="0" dirty="0">
                          <a:ln>
                            <a:noFill/>
                          </a:ln>
                          <a:solidFill>
                            <a:schemeClr val="accent1">
                              <a:lumMod val="75000"/>
                            </a:schemeClr>
                          </a:solidFill>
                          <a:effectLst/>
                          <a:latin typeface="標楷體" panose="03000509000000000000" pitchFamily="65" charset="-120"/>
                          <a:ea typeface="標楷體" panose="03000509000000000000" pitchFamily="65" charset="-120"/>
                          <a:cs typeface="Times New Roman" panose="02020603050405020304" pitchFamily="18" charset="0"/>
                        </a:rPr>
                        <a:t>人</a:t>
                      </a:r>
                      <a:endParaRPr kumimoji="1" lang="en-US" altLang="zh-TW" sz="1600" b="1" i="0" u="none" strike="noStrike" cap="none" normalizeH="0" baseline="0" dirty="0">
                        <a:ln>
                          <a:noFill/>
                        </a:ln>
                        <a:solidFill>
                          <a:schemeClr val="accent1">
                            <a:lumMod val="7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3" marR="91443"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v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FFCC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37" marR="91437"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7" name="矩形 6"/>
          <p:cNvSpPr/>
          <p:nvPr/>
        </p:nvSpPr>
        <p:spPr>
          <a:xfrm>
            <a:off x="621350" y="6481018"/>
            <a:ext cx="11566524" cy="361637"/>
          </a:xfrm>
          <a:prstGeom prst="rect">
            <a:avLst/>
          </a:prstGeom>
        </p:spPr>
        <p:txBody>
          <a:bodyPr wrap="square">
            <a:spAutoFit/>
          </a:bodyPr>
          <a:lstStyle/>
          <a:p>
            <a:pPr marL="899160" indent="-178435">
              <a:lnSpc>
                <a:spcPts val="2100"/>
              </a:lnSpc>
              <a:tabLst>
                <a:tab pos="900430" algn="l"/>
              </a:tabLst>
              <a:defRPr/>
            </a:pPr>
            <a:r>
              <a:rPr lang="zh-TW" altLang="zh-TW" sz="1600" kern="100" dirty="0">
                <a:solidFill>
                  <a:schemeClr val="accent1">
                    <a:lumMod val="75000"/>
                  </a:schemeClr>
                </a:solidFill>
              </a:rPr>
              <a:t>學生如獲推薦至</a:t>
            </a:r>
            <a:r>
              <a:rPr lang="en-US" altLang="zh-TW" sz="1600" kern="100" dirty="0">
                <a:solidFill>
                  <a:schemeClr val="accent1">
                    <a:lumMod val="75000"/>
                  </a:schemeClr>
                </a:solidFill>
              </a:rPr>
              <a:t>A</a:t>
            </a:r>
            <a:r>
              <a:rPr lang="zh-TW" altLang="zh-TW" sz="1600" kern="100" dirty="0">
                <a:solidFill>
                  <a:schemeClr val="accent1">
                    <a:lumMod val="75000"/>
                  </a:schemeClr>
                </a:solidFill>
              </a:rPr>
              <a:t>校醫學系</a:t>
            </a:r>
            <a:r>
              <a:rPr lang="zh-TW" altLang="en-US" sz="1600" kern="100" dirty="0">
                <a:solidFill>
                  <a:schemeClr val="accent1">
                    <a:lumMod val="75000"/>
                  </a:schemeClr>
                </a:solidFill>
              </a:rPr>
              <a:t>或牙醫系</a:t>
            </a:r>
            <a:r>
              <a:rPr lang="zh-TW" altLang="zh-TW" sz="1600" kern="100" dirty="0">
                <a:solidFill>
                  <a:schemeClr val="accent1">
                    <a:lumMod val="75000"/>
                  </a:schemeClr>
                </a:solidFill>
              </a:rPr>
              <a:t>，並通過第</a:t>
            </a:r>
            <a:r>
              <a:rPr lang="en-US" altLang="zh-TW" sz="1600" kern="100" dirty="0">
                <a:solidFill>
                  <a:schemeClr val="accent1">
                    <a:lumMod val="75000"/>
                  </a:schemeClr>
                </a:solidFill>
              </a:rPr>
              <a:t>1</a:t>
            </a:r>
            <a:r>
              <a:rPr lang="zh-TW" altLang="zh-TW" sz="1600" kern="100" dirty="0">
                <a:solidFill>
                  <a:schemeClr val="accent1">
                    <a:lumMod val="75000"/>
                  </a:schemeClr>
                </a:solidFill>
              </a:rPr>
              <a:t>階段篩選，不得再於個人申請報名</a:t>
            </a:r>
            <a:r>
              <a:rPr lang="en-US" altLang="zh-TW" sz="1600" kern="100" dirty="0">
                <a:solidFill>
                  <a:schemeClr val="accent1">
                    <a:lumMod val="75000"/>
                  </a:schemeClr>
                </a:solidFill>
              </a:rPr>
              <a:t>A</a:t>
            </a:r>
            <a:r>
              <a:rPr lang="zh-TW" altLang="zh-TW" sz="1600" kern="100" dirty="0">
                <a:solidFill>
                  <a:schemeClr val="accent1">
                    <a:lumMod val="75000"/>
                  </a:schemeClr>
                </a:solidFill>
              </a:rPr>
              <a:t>校醫學系</a:t>
            </a:r>
            <a:r>
              <a:rPr lang="zh-TW" altLang="en-US" sz="1600" kern="100" dirty="0">
                <a:solidFill>
                  <a:schemeClr val="accent1">
                    <a:lumMod val="75000"/>
                  </a:schemeClr>
                </a:solidFill>
              </a:rPr>
              <a:t>或牙醫系</a:t>
            </a:r>
            <a:r>
              <a:rPr lang="zh-TW" altLang="zh-TW" sz="1600" kern="100" dirty="0">
                <a:solidFill>
                  <a:schemeClr val="accent1">
                    <a:lumMod val="75000"/>
                  </a:schemeClr>
                </a:solidFill>
              </a:rPr>
              <a:t>。</a:t>
            </a:r>
          </a:p>
        </p:txBody>
      </p:sp>
      <p:grpSp>
        <p:nvGrpSpPr>
          <p:cNvPr id="3" name="群組 2"/>
          <p:cNvGrpSpPr/>
          <p:nvPr/>
        </p:nvGrpSpPr>
        <p:grpSpPr>
          <a:xfrm>
            <a:off x="8745121" y="1700214"/>
            <a:ext cx="1536661" cy="2806412"/>
            <a:chOff x="8955127" y="1700214"/>
            <a:chExt cx="1536661" cy="2806412"/>
          </a:xfrm>
        </p:grpSpPr>
        <p:sp>
          <p:nvSpPr>
            <p:cNvPr id="220217" name="文字方塊 2"/>
            <p:cNvSpPr txBox="1">
              <a:spLocks noChangeArrowheads="1"/>
            </p:cNvSpPr>
            <p:nvPr/>
          </p:nvSpPr>
          <p:spPr bwMode="auto">
            <a:xfrm>
              <a:off x="8955127" y="1700214"/>
              <a:ext cx="553998" cy="148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zh-TW" altLang="en-US" sz="2400" dirty="0">
                  <a:solidFill>
                    <a:srgbClr val="FF0000"/>
                  </a:solidFill>
                  <a:latin typeface="Times New Roman" panose="02020603050405020304" pitchFamily="18" charset="0"/>
                </a:rPr>
                <a:t>最多      人</a:t>
              </a:r>
            </a:p>
          </p:txBody>
        </p:sp>
        <p:sp>
          <p:nvSpPr>
            <p:cNvPr id="220218" name="文字方塊 3"/>
            <p:cNvSpPr txBox="1">
              <a:spLocks noChangeArrowheads="1"/>
            </p:cNvSpPr>
            <p:nvPr/>
          </p:nvSpPr>
          <p:spPr bwMode="auto">
            <a:xfrm>
              <a:off x="9937790" y="2336801"/>
              <a:ext cx="553998"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zh-TW" altLang="en-US" sz="2400">
                  <a:latin typeface="Times New Roman" panose="02020603050405020304" pitchFamily="18" charset="0"/>
                </a:rPr>
                <a:t>無       限        制</a:t>
              </a:r>
            </a:p>
          </p:txBody>
        </p:sp>
        <p:sp>
          <p:nvSpPr>
            <p:cNvPr id="2" name="文字方塊 1"/>
            <p:cNvSpPr txBox="1"/>
            <p:nvPr/>
          </p:nvSpPr>
          <p:spPr>
            <a:xfrm>
              <a:off x="9062047" y="2336801"/>
              <a:ext cx="340158" cy="461665"/>
            </a:xfrm>
            <a:prstGeom prst="rect">
              <a:avLst/>
            </a:prstGeom>
            <a:noFill/>
          </p:spPr>
          <p:txBody>
            <a:bodyPr wrap="none" rtlCol="0">
              <a:spAutoFit/>
            </a:bodyPr>
            <a:lstStyle/>
            <a:p>
              <a:r>
                <a:rPr lang="en-US" altLang="zh-TW" sz="2400" dirty="0">
                  <a:solidFill>
                    <a:srgbClr val="FF0000"/>
                  </a:solidFill>
                </a:rPr>
                <a:t>1</a:t>
              </a:r>
              <a:endParaRPr lang="zh-TW" altLang="en-US" sz="2400" dirty="0">
                <a:solidFill>
                  <a:srgbClr val="FF0000"/>
                </a:solidFill>
              </a:endParaRPr>
            </a:p>
          </p:txBody>
        </p:sp>
      </p:grpSp>
    </p:spTree>
    <p:extLst>
      <p:ext uri="{BB962C8B-B14F-4D97-AF65-F5344CB8AC3E}">
        <p14:creationId xmlns:p14="http://schemas.microsoft.com/office/powerpoint/2010/main" val="789641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EFB35D-06E1-42CA-A56F-1D5E9C28A6DF}"/>
              </a:ext>
            </a:extLst>
          </p:cNvPr>
          <p:cNvSpPr>
            <a:spLocks noGrp="1"/>
          </p:cNvSpPr>
          <p:nvPr>
            <p:ph type="title"/>
          </p:nvPr>
        </p:nvSpPr>
        <p:spPr/>
        <p:txBody>
          <a:bodyPr/>
          <a:lstStyle/>
          <a:p>
            <a:r>
              <a:rPr lang="zh-TW" altLang="en-US" sz="4000" b="1" dirty="0"/>
              <a:t>繁星推薦</a:t>
            </a:r>
            <a:r>
              <a:rPr lang="en-US" altLang="zh-TW" sz="4000" b="1" dirty="0"/>
              <a:t>-</a:t>
            </a:r>
            <a:r>
              <a:rPr lang="zh-TW" altLang="en-US" sz="4000" b="1" dirty="0"/>
              <a:t>高中端推薦辦法</a:t>
            </a:r>
          </a:p>
        </p:txBody>
      </p:sp>
      <p:sp>
        <p:nvSpPr>
          <p:cNvPr id="3" name="內容版面配置區 2">
            <a:extLst>
              <a:ext uri="{FF2B5EF4-FFF2-40B4-BE49-F238E27FC236}">
                <a16:creationId xmlns:a16="http://schemas.microsoft.com/office/drawing/2014/main" id="{C567C10C-15CB-4107-B284-AE749280ECAE}"/>
              </a:ext>
            </a:extLst>
          </p:cNvPr>
          <p:cNvSpPr>
            <a:spLocks noGrp="1"/>
          </p:cNvSpPr>
          <p:nvPr>
            <p:ph idx="1"/>
          </p:nvPr>
        </p:nvSpPr>
        <p:spPr>
          <a:xfrm>
            <a:off x="541868" y="2603500"/>
            <a:ext cx="6612466" cy="3416300"/>
          </a:xfrm>
        </p:spPr>
        <p:txBody>
          <a:bodyPr>
            <a:normAutofit lnSpcReduction="10000"/>
          </a:bodyPr>
          <a:lstStyle/>
          <a:p>
            <a:pPr marL="0" indent="0">
              <a:buNone/>
            </a:pPr>
            <a:r>
              <a:rPr lang="en-US" altLang="zh-TW" sz="4000" b="1" dirty="0"/>
              <a:t>﹝</a:t>
            </a:r>
            <a:r>
              <a:rPr lang="zh-TW" altLang="en-US" sz="4000" b="1" dirty="0"/>
              <a:t>校內初選</a:t>
            </a:r>
            <a:r>
              <a:rPr lang="en-US" altLang="zh-TW" sz="4000" b="1" dirty="0"/>
              <a:t>﹞</a:t>
            </a:r>
          </a:p>
          <a:p>
            <a:r>
              <a:rPr lang="zh-TW" altLang="en-US" sz="3200" b="1" dirty="0"/>
              <a:t>同一名考生限被推薦至</a:t>
            </a:r>
            <a:r>
              <a:rPr lang="en-US" altLang="zh-TW" sz="3200" b="1" dirty="0">
                <a:solidFill>
                  <a:srgbClr val="FF0000"/>
                </a:solidFill>
              </a:rPr>
              <a:t>1</a:t>
            </a:r>
            <a:r>
              <a:rPr lang="zh-TW" altLang="en-US" sz="3200" b="1" dirty="0">
                <a:solidFill>
                  <a:srgbClr val="FF0000"/>
                </a:solidFill>
              </a:rPr>
              <a:t>校</a:t>
            </a:r>
            <a:r>
              <a:rPr lang="en-US" altLang="zh-TW" sz="3200" b="1" dirty="0">
                <a:solidFill>
                  <a:srgbClr val="FF0000"/>
                </a:solidFill>
              </a:rPr>
              <a:t>1</a:t>
            </a:r>
            <a:r>
              <a:rPr lang="zh-TW" altLang="en-US" sz="3200" b="1" dirty="0">
                <a:solidFill>
                  <a:srgbClr val="FF0000"/>
                </a:solidFill>
              </a:rPr>
              <a:t>學群</a:t>
            </a:r>
            <a:endParaRPr lang="en-US" altLang="zh-TW" sz="3200" b="1" dirty="0">
              <a:solidFill>
                <a:srgbClr val="FF0000"/>
              </a:solidFill>
            </a:endParaRPr>
          </a:p>
          <a:p>
            <a:r>
              <a:rPr lang="zh-TW" altLang="en-US" sz="3200" b="1" dirty="0"/>
              <a:t>高中端對</a:t>
            </a:r>
            <a:r>
              <a:rPr lang="zh-TW" altLang="en-US" sz="3200" b="1" dirty="0">
                <a:solidFill>
                  <a:srgbClr val="FF0000"/>
                </a:solidFill>
              </a:rPr>
              <a:t>同一大學</a:t>
            </a:r>
            <a:r>
              <a:rPr lang="zh-TW" altLang="en-US" sz="3200" b="1" dirty="0"/>
              <a:t>每一學群最多推薦</a:t>
            </a:r>
            <a:r>
              <a:rPr lang="en-US" altLang="zh-TW" sz="3200" b="1" dirty="0">
                <a:solidFill>
                  <a:srgbClr val="FF0000"/>
                </a:solidFill>
              </a:rPr>
              <a:t>2</a:t>
            </a:r>
            <a:r>
              <a:rPr lang="zh-TW" altLang="en-US" sz="3200" b="1" dirty="0">
                <a:solidFill>
                  <a:srgbClr val="FF0000"/>
                </a:solidFill>
              </a:rPr>
              <a:t>名</a:t>
            </a:r>
            <a:endParaRPr lang="en-US" altLang="zh-TW" sz="3200" b="1" dirty="0">
              <a:solidFill>
                <a:srgbClr val="FF0000"/>
              </a:solidFill>
            </a:endParaRPr>
          </a:p>
          <a:p>
            <a:r>
              <a:rPr lang="zh-TW" altLang="en-US" sz="3200" b="1" dirty="0"/>
              <a:t>如高中對同一大學推薦超過</a:t>
            </a:r>
            <a:r>
              <a:rPr lang="en-US" altLang="zh-TW" sz="3200" b="1" dirty="0"/>
              <a:t>1</a:t>
            </a:r>
            <a:r>
              <a:rPr lang="zh-TW" altLang="en-US" sz="3200" b="1" dirty="0"/>
              <a:t>名學生時，必須排定學生之</a:t>
            </a:r>
            <a:r>
              <a:rPr lang="zh-TW" altLang="en-US" sz="3200" b="1" dirty="0">
                <a:solidFill>
                  <a:srgbClr val="FF0000"/>
                </a:solidFill>
              </a:rPr>
              <a:t>推薦順序</a:t>
            </a:r>
          </a:p>
        </p:txBody>
      </p:sp>
      <p:pic>
        <p:nvPicPr>
          <p:cNvPr id="11" name="圖片 10">
            <a:extLst>
              <a:ext uri="{FF2B5EF4-FFF2-40B4-BE49-F238E27FC236}">
                <a16:creationId xmlns:a16="http://schemas.microsoft.com/office/drawing/2014/main" id="{54A49B37-E5D9-402C-83FC-69E3585735AC}"/>
              </a:ext>
            </a:extLst>
          </p:cNvPr>
          <p:cNvPicPr>
            <a:picLocks noChangeAspect="1"/>
          </p:cNvPicPr>
          <p:nvPr/>
        </p:nvPicPr>
        <p:blipFill>
          <a:blip r:embed="rId3"/>
          <a:stretch>
            <a:fillRect/>
          </a:stretch>
        </p:blipFill>
        <p:spPr>
          <a:xfrm>
            <a:off x="7237602" y="-126872"/>
            <a:ext cx="3572566" cy="2908044"/>
          </a:xfrm>
          <a:prstGeom prst="rect">
            <a:avLst/>
          </a:prstGeom>
        </p:spPr>
      </p:pic>
      <p:grpSp>
        <p:nvGrpSpPr>
          <p:cNvPr id="5" name="群組 4">
            <a:extLst>
              <a:ext uri="{FF2B5EF4-FFF2-40B4-BE49-F238E27FC236}">
                <a16:creationId xmlns:a16="http://schemas.microsoft.com/office/drawing/2014/main" id="{D1E562F5-0823-4D57-8FFC-913F2503B8A3}"/>
              </a:ext>
            </a:extLst>
          </p:cNvPr>
          <p:cNvGrpSpPr/>
          <p:nvPr/>
        </p:nvGrpSpPr>
        <p:grpSpPr>
          <a:xfrm>
            <a:off x="7428180" y="2948779"/>
            <a:ext cx="4349750" cy="2924175"/>
            <a:chOff x="4049713" y="3429001"/>
            <a:chExt cx="4349750" cy="2924175"/>
          </a:xfrm>
        </p:grpSpPr>
        <p:sp>
          <p:nvSpPr>
            <p:cNvPr id="6" name="文字方塊 5"/>
            <p:cNvSpPr txBox="1"/>
            <p:nvPr/>
          </p:nvSpPr>
          <p:spPr bwMode="auto">
            <a:xfrm>
              <a:off x="4049713" y="3600450"/>
              <a:ext cx="2551112" cy="1754188"/>
            </a:xfrm>
            <a:prstGeom prst="rect">
              <a:avLst/>
            </a:prstGeom>
            <a:solidFill>
              <a:schemeClr val="bg2">
                <a:lumMod val="75000"/>
                <a:alpha val="31000"/>
              </a:schemeClr>
            </a:solidFill>
            <a:ln w="25400">
              <a:solidFill>
                <a:schemeClr val="accent1"/>
              </a:solidFill>
              <a:prstDash val="lgDash"/>
            </a:ln>
          </p:spPr>
          <p:txBody>
            <a:bodyPr>
              <a:spAutoFit/>
            </a:bodyPr>
            <a:lstStyle/>
            <a:p>
              <a:pPr algn="ctr">
                <a:defRPr/>
              </a:pPr>
              <a:r>
                <a:rPr lang="en-US" altLang="zh-TW" sz="2700" b="1" dirty="0">
                  <a:latin typeface="Arial" panose="020B0604020202020204" pitchFamily="34" charset="0"/>
                  <a:ea typeface="標楷體" panose="03000509000000000000" pitchFamily="65" charset="-120"/>
                  <a:cs typeface="Arial" panose="020B0604020202020204" pitchFamily="34" charset="0"/>
                </a:rPr>
                <a:t>T</a:t>
              </a:r>
              <a:r>
                <a:rPr lang="zh-TW" altLang="en-US" sz="2700" b="1" dirty="0">
                  <a:latin typeface="Arial" panose="020B0604020202020204" pitchFamily="34" charset="0"/>
                  <a:ea typeface="標楷體" panose="03000509000000000000" pitchFamily="65" charset="-120"/>
                  <a:cs typeface="Arial" panose="020B0604020202020204" pitchFamily="34" charset="0"/>
                </a:rPr>
                <a:t>大學</a:t>
              </a:r>
              <a:endParaRPr lang="en-US" altLang="zh-TW" sz="2700" b="1" dirty="0">
                <a:latin typeface="Arial" panose="020B0604020202020204" pitchFamily="34" charset="0"/>
                <a:ea typeface="標楷體" panose="03000509000000000000" pitchFamily="65" charset="-120"/>
                <a:cs typeface="Arial" panose="020B0604020202020204" pitchFamily="34" charset="0"/>
              </a:endParaRPr>
            </a:p>
            <a:p>
              <a:pPr algn="ctr">
                <a:defRPr/>
              </a:pPr>
              <a:r>
                <a:rPr lang="zh-TW" altLang="zh-TW" sz="2700" b="1" dirty="0">
                  <a:latin typeface="Arial" panose="020B0604020202020204" pitchFamily="34" charset="0"/>
                  <a:ea typeface="標楷體" panose="03000509000000000000" pitchFamily="65" charset="-120"/>
                  <a:cs typeface="Arial" panose="020B0604020202020204" pitchFamily="34" charset="0"/>
                </a:rPr>
                <a:t>第一類學群</a:t>
              </a:r>
              <a:endParaRPr lang="zh-TW" altLang="zh-TW" sz="2700" dirty="0">
                <a:latin typeface="Arial" panose="020B0604020202020204" pitchFamily="34" charset="0"/>
                <a:ea typeface="標楷體" panose="03000509000000000000" pitchFamily="65" charset="-120"/>
                <a:cs typeface="Arial" panose="020B0604020202020204" pitchFamily="34" charset="0"/>
              </a:endParaRPr>
            </a:p>
            <a:p>
              <a:pPr algn="ctr">
                <a:defRPr/>
              </a:pPr>
              <a:r>
                <a:rPr lang="zh-TW" altLang="zh-TW" sz="2700" b="1" dirty="0">
                  <a:latin typeface="Arial" panose="020B0604020202020204" pitchFamily="34" charset="0"/>
                  <a:ea typeface="標楷體" panose="03000509000000000000" pitchFamily="65" charset="-120"/>
                  <a:cs typeface="Arial" panose="020B0604020202020204" pitchFamily="34" charset="0"/>
                </a:rPr>
                <a:t>第二類學群</a:t>
              </a:r>
              <a:endParaRPr lang="zh-TW" altLang="zh-TW" sz="2700" dirty="0">
                <a:latin typeface="Arial" panose="020B0604020202020204" pitchFamily="34" charset="0"/>
                <a:ea typeface="標楷體" panose="03000509000000000000" pitchFamily="65" charset="-120"/>
                <a:cs typeface="Arial" panose="020B0604020202020204" pitchFamily="34" charset="0"/>
              </a:endParaRPr>
            </a:p>
            <a:p>
              <a:pPr algn="ctr">
                <a:defRPr/>
              </a:pPr>
              <a:r>
                <a:rPr lang="zh-TW" altLang="zh-TW" sz="2700" b="1" dirty="0">
                  <a:latin typeface="Arial" panose="020B0604020202020204" pitchFamily="34" charset="0"/>
                  <a:ea typeface="標楷體" panose="03000509000000000000" pitchFamily="65" charset="-120"/>
                  <a:cs typeface="Arial" panose="020B0604020202020204" pitchFamily="34" charset="0"/>
                </a:rPr>
                <a:t>第三類學群</a:t>
              </a:r>
              <a:endParaRPr lang="zh-TW" altLang="zh-TW" sz="2700" dirty="0">
                <a:latin typeface="Arial" panose="020B0604020202020204" pitchFamily="34" charset="0"/>
                <a:ea typeface="標楷體" panose="03000509000000000000" pitchFamily="65" charset="-120"/>
                <a:cs typeface="Arial" panose="020B0604020202020204" pitchFamily="34" charset="0"/>
              </a:endParaRPr>
            </a:p>
          </p:txBody>
        </p:sp>
        <p:grpSp>
          <p:nvGrpSpPr>
            <p:cNvPr id="7" name="群組 4"/>
            <p:cNvGrpSpPr>
              <a:grpSpLocks/>
            </p:cNvGrpSpPr>
            <p:nvPr/>
          </p:nvGrpSpPr>
          <p:grpSpPr bwMode="auto">
            <a:xfrm>
              <a:off x="7148513" y="3532189"/>
              <a:ext cx="328612" cy="708025"/>
              <a:chOff x="3203848" y="4215549"/>
              <a:chExt cx="288032" cy="581603"/>
            </a:xfrm>
          </p:grpSpPr>
          <p:sp>
            <p:nvSpPr>
              <p:cNvPr id="22" name="橢圓 21"/>
              <p:cNvSpPr/>
              <p:nvPr/>
            </p:nvSpPr>
            <p:spPr>
              <a:xfrm>
                <a:off x="3203848" y="4215549"/>
                <a:ext cx="288032" cy="2881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Arial" panose="020B0604020202020204" pitchFamily="34" charset="0"/>
                  <a:ea typeface="標楷體" panose="03000509000000000000" pitchFamily="65" charset="-120"/>
                  <a:cs typeface="Arial" panose="020B0604020202020204" pitchFamily="34" charset="0"/>
                </a:endParaRPr>
              </a:p>
            </p:txBody>
          </p:sp>
          <p:sp>
            <p:nvSpPr>
              <p:cNvPr id="23" name="橢圓 22"/>
              <p:cNvSpPr/>
              <p:nvPr/>
            </p:nvSpPr>
            <p:spPr>
              <a:xfrm>
                <a:off x="3203848" y="4508958"/>
                <a:ext cx="288032" cy="28819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Arial" panose="020B0604020202020204" pitchFamily="34" charset="0"/>
                  <a:ea typeface="標楷體" panose="03000509000000000000" pitchFamily="65" charset="-120"/>
                  <a:cs typeface="Arial" panose="020B0604020202020204" pitchFamily="34" charset="0"/>
                </a:endParaRPr>
              </a:p>
            </p:txBody>
          </p:sp>
        </p:grpSp>
        <p:grpSp>
          <p:nvGrpSpPr>
            <p:cNvPr id="8" name="群組 7"/>
            <p:cNvGrpSpPr>
              <a:grpSpLocks/>
            </p:cNvGrpSpPr>
            <p:nvPr/>
          </p:nvGrpSpPr>
          <p:grpSpPr bwMode="auto">
            <a:xfrm>
              <a:off x="7148513" y="5568950"/>
              <a:ext cx="328612" cy="717550"/>
              <a:chOff x="3203848" y="4230519"/>
              <a:chExt cx="288032" cy="589416"/>
            </a:xfrm>
          </p:grpSpPr>
          <p:sp>
            <p:nvSpPr>
              <p:cNvPr id="20" name="橢圓 19"/>
              <p:cNvSpPr/>
              <p:nvPr/>
            </p:nvSpPr>
            <p:spPr>
              <a:xfrm>
                <a:off x="3203848" y="4230519"/>
                <a:ext cx="288032" cy="28818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Arial" panose="020B0604020202020204" pitchFamily="34" charset="0"/>
                  <a:ea typeface="標楷體" panose="03000509000000000000" pitchFamily="65" charset="-120"/>
                  <a:cs typeface="Arial" panose="020B0604020202020204" pitchFamily="34" charset="0"/>
                </a:endParaRPr>
              </a:p>
            </p:txBody>
          </p:sp>
          <p:sp>
            <p:nvSpPr>
              <p:cNvPr id="21" name="橢圓 20"/>
              <p:cNvSpPr/>
              <p:nvPr/>
            </p:nvSpPr>
            <p:spPr>
              <a:xfrm>
                <a:off x="3203848" y="4531747"/>
                <a:ext cx="288032" cy="28818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Arial" panose="020B0604020202020204" pitchFamily="34" charset="0"/>
                  <a:ea typeface="標楷體" panose="03000509000000000000" pitchFamily="65" charset="-120"/>
                  <a:cs typeface="Arial" panose="020B0604020202020204" pitchFamily="34" charset="0"/>
                </a:endParaRPr>
              </a:p>
            </p:txBody>
          </p:sp>
        </p:grpSp>
        <p:grpSp>
          <p:nvGrpSpPr>
            <p:cNvPr id="9" name="群組 10"/>
            <p:cNvGrpSpPr>
              <a:grpSpLocks/>
            </p:cNvGrpSpPr>
            <p:nvPr/>
          </p:nvGrpSpPr>
          <p:grpSpPr bwMode="auto">
            <a:xfrm>
              <a:off x="7148513" y="4540251"/>
              <a:ext cx="328612" cy="701675"/>
              <a:chOff x="3203848" y="4250630"/>
              <a:chExt cx="288032" cy="576064"/>
            </a:xfrm>
          </p:grpSpPr>
          <p:sp>
            <p:nvSpPr>
              <p:cNvPr id="18" name="橢圓 17"/>
              <p:cNvSpPr/>
              <p:nvPr/>
            </p:nvSpPr>
            <p:spPr>
              <a:xfrm>
                <a:off x="3203848" y="4250630"/>
                <a:ext cx="288032" cy="28803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Arial" panose="020B0604020202020204" pitchFamily="34" charset="0"/>
                  <a:ea typeface="標楷體" panose="03000509000000000000" pitchFamily="65" charset="-120"/>
                  <a:cs typeface="Arial" panose="020B0604020202020204" pitchFamily="34" charset="0"/>
                </a:endParaRPr>
              </a:p>
            </p:txBody>
          </p:sp>
          <p:sp>
            <p:nvSpPr>
              <p:cNvPr id="19" name="橢圓 18"/>
              <p:cNvSpPr/>
              <p:nvPr/>
            </p:nvSpPr>
            <p:spPr>
              <a:xfrm>
                <a:off x="3203848" y="4538662"/>
                <a:ext cx="288032" cy="28803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Arial" panose="020B0604020202020204" pitchFamily="34" charset="0"/>
                  <a:ea typeface="標楷體" panose="03000509000000000000" pitchFamily="65" charset="-120"/>
                  <a:cs typeface="Arial" panose="020B0604020202020204" pitchFamily="34" charset="0"/>
                </a:endParaRPr>
              </a:p>
            </p:txBody>
          </p:sp>
        </p:grpSp>
        <p:cxnSp>
          <p:nvCxnSpPr>
            <p:cNvPr id="10" name="直線單箭頭接點 9"/>
            <p:cNvCxnSpPr/>
            <p:nvPr/>
          </p:nvCxnSpPr>
          <p:spPr>
            <a:xfrm flipH="1">
              <a:off x="6194426" y="3736975"/>
              <a:ext cx="904875" cy="4333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H="1">
              <a:off x="6194425" y="4143376"/>
              <a:ext cx="895350" cy="1444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flipH="1" flipV="1">
              <a:off x="6140450" y="4657725"/>
              <a:ext cx="1004888" cy="317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a:stCxn id="19" idx="2"/>
            </p:cNvCxnSpPr>
            <p:nvPr/>
          </p:nvCxnSpPr>
          <p:spPr>
            <a:xfrm flipH="1" flipV="1">
              <a:off x="6146801" y="4770439"/>
              <a:ext cx="1001713" cy="2952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flipH="1" flipV="1">
              <a:off x="6164264" y="5283200"/>
              <a:ext cx="966787" cy="8270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flipV="1">
              <a:off x="6184901" y="5151438"/>
              <a:ext cx="925513" cy="5191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文字方塊 49"/>
            <p:cNvSpPr txBox="1">
              <a:spLocks noChangeArrowheads="1"/>
            </p:cNvSpPr>
            <p:nvPr/>
          </p:nvSpPr>
          <p:spPr bwMode="auto">
            <a:xfrm>
              <a:off x="7535863" y="3429001"/>
              <a:ext cx="8636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TW" sz="2300">
                  <a:latin typeface="Arial" panose="020B0604020202020204" pitchFamily="34" charset="0"/>
                  <a:ea typeface="標楷體" panose="03000509000000000000" pitchFamily="65" charset="-120"/>
                  <a:cs typeface="Arial" panose="020B0604020202020204" pitchFamily="34" charset="0"/>
                </a:rPr>
                <a:t>A</a:t>
              </a:r>
              <a:r>
                <a:rPr lang="zh-TW" altLang="en-US" sz="2300">
                  <a:latin typeface="Arial" panose="020B0604020202020204" pitchFamily="34" charset="0"/>
                  <a:ea typeface="標楷體" panose="03000509000000000000" pitchFamily="65" charset="-120"/>
                  <a:cs typeface="Arial" panose="020B0604020202020204" pitchFamily="34" charset="0"/>
                </a:rPr>
                <a:t>生</a:t>
              </a:r>
              <a:endParaRPr lang="en-US" altLang="zh-TW" sz="2300">
                <a:latin typeface="Arial" panose="020B0604020202020204" pitchFamily="34" charset="0"/>
                <a:ea typeface="標楷體" panose="03000509000000000000" pitchFamily="65" charset="-120"/>
                <a:cs typeface="Arial" panose="020B0604020202020204" pitchFamily="34" charset="0"/>
              </a:endParaRPr>
            </a:p>
            <a:p>
              <a:pPr eaLnBrk="1" hangingPunct="1">
                <a:spcBef>
                  <a:spcPct val="0"/>
                </a:spcBef>
                <a:buFontTx/>
                <a:buNone/>
              </a:pPr>
              <a:r>
                <a:rPr lang="en-US" altLang="zh-TW" sz="2300">
                  <a:latin typeface="Arial" panose="020B0604020202020204" pitchFamily="34" charset="0"/>
                  <a:ea typeface="標楷體" panose="03000509000000000000" pitchFamily="65" charset="-120"/>
                  <a:cs typeface="Arial" panose="020B0604020202020204" pitchFamily="34" charset="0"/>
                </a:rPr>
                <a:t>B</a:t>
              </a:r>
              <a:r>
                <a:rPr lang="zh-TW" altLang="en-US" sz="2300">
                  <a:latin typeface="Arial" panose="020B0604020202020204" pitchFamily="34" charset="0"/>
                  <a:ea typeface="標楷體" panose="03000509000000000000" pitchFamily="65" charset="-120"/>
                  <a:cs typeface="Arial" panose="020B0604020202020204" pitchFamily="34" charset="0"/>
                </a:rPr>
                <a:t>生</a:t>
              </a:r>
              <a:endParaRPr lang="en-US" altLang="zh-TW" sz="2300">
                <a:latin typeface="Arial" panose="020B0604020202020204" pitchFamily="34" charset="0"/>
                <a:ea typeface="標楷體" panose="03000509000000000000" pitchFamily="65" charset="-120"/>
                <a:cs typeface="Arial" panose="020B0604020202020204" pitchFamily="34" charset="0"/>
              </a:endParaRPr>
            </a:p>
            <a:p>
              <a:pPr eaLnBrk="1" hangingPunct="1">
                <a:spcBef>
                  <a:spcPct val="0"/>
                </a:spcBef>
                <a:buFontTx/>
                <a:buNone/>
              </a:pPr>
              <a:endParaRPr lang="en-US" altLang="zh-TW" sz="2300">
                <a:latin typeface="Arial" panose="020B0604020202020204" pitchFamily="34" charset="0"/>
                <a:ea typeface="標楷體" panose="03000509000000000000" pitchFamily="65" charset="-120"/>
                <a:cs typeface="Arial" panose="020B0604020202020204" pitchFamily="34" charset="0"/>
              </a:endParaRPr>
            </a:p>
            <a:p>
              <a:pPr eaLnBrk="1" hangingPunct="1">
                <a:spcBef>
                  <a:spcPct val="0"/>
                </a:spcBef>
                <a:buFontTx/>
                <a:buNone/>
              </a:pPr>
              <a:r>
                <a:rPr lang="en-US" altLang="zh-TW" sz="2300">
                  <a:latin typeface="Arial" panose="020B0604020202020204" pitchFamily="34" charset="0"/>
                  <a:ea typeface="標楷體" panose="03000509000000000000" pitchFamily="65" charset="-120"/>
                  <a:cs typeface="Arial" panose="020B0604020202020204" pitchFamily="34" charset="0"/>
                </a:rPr>
                <a:t>C</a:t>
              </a:r>
              <a:r>
                <a:rPr lang="zh-TW" altLang="en-US" sz="2300">
                  <a:latin typeface="Arial" panose="020B0604020202020204" pitchFamily="34" charset="0"/>
                  <a:ea typeface="標楷體" panose="03000509000000000000" pitchFamily="65" charset="-120"/>
                  <a:cs typeface="Arial" panose="020B0604020202020204" pitchFamily="34" charset="0"/>
                </a:rPr>
                <a:t>生</a:t>
              </a:r>
              <a:endParaRPr lang="en-US" altLang="zh-TW" sz="2300">
                <a:latin typeface="Arial" panose="020B0604020202020204" pitchFamily="34" charset="0"/>
                <a:ea typeface="標楷體" panose="03000509000000000000" pitchFamily="65" charset="-120"/>
                <a:cs typeface="Arial" panose="020B0604020202020204" pitchFamily="34" charset="0"/>
              </a:endParaRPr>
            </a:p>
            <a:p>
              <a:pPr eaLnBrk="1" hangingPunct="1">
                <a:spcBef>
                  <a:spcPct val="0"/>
                </a:spcBef>
                <a:buFontTx/>
                <a:buNone/>
              </a:pPr>
              <a:r>
                <a:rPr lang="en-US" altLang="zh-TW" sz="2300">
                  <a:latin typeface="Arial" panose="020B0604020202020204" pitchFamily="34" charset="0"/>
                  <a:ea typeface="標楷體" panose="03000509000000000000" pitchFamily="65" charset="-120"/>
                  <a:cs typeface="Arial" panose="020B0604020202020204" pitchFamily="34" charset="0"/>
                </a:rPr>
                <a:t>D</a:t>
              </a:r>
              <a:r>
                <a:rPr lang="zh-TW" altLang="en-US" sz="2300">
                  <a:latin typeface="Arial" panose="020B0604020202020204" pitchFamily="34" charset="0"/>
                  <a:ea typeface="標楷體" panose="03000509000000000000" pitchFamily="65" charset="-120"/>
                  <a:cs typeface="Arial" panose="020B0604020202020204" pitchFamily="34" charset="0"/>
                </a:rPr>
                <a:t>生</a:t>
              </a:r>
              <a:endParaRPr lang="en-US" altLang="zh-TW" sz="2300">
                <a:latin typeface="Arial" panose="020B0604020202020204" pitchFamily="34" charset="0"/>
                <a:ea typeface="標楷體" panose="03000509000000000000" pitchFamily="65" charset="-120"/>
                <a:cs typeface="Arial" panose="020B0604020202020204" pitchFamily="34" charset="0"/>
              </a:endParaRPr>
            </a:p>
            <a:p>
              <a:pPr eaLnBrk="1" hangingPunct="1">
                <a:spcBef>
                  <a:spcPct val="0"/>
                </a:spcBef>
                <a:buFontTx/>
                <a:buNone/>
              </a:pPr>
              <a:endParaRPr lang="en-US" altLang="zh-TW" sz="2300">
                <a:latin typeface="Arial" panose="020B0604020202020204" pitchFamily="34" charset="0"/>
                <a:ea typeface="標楷體" panose="03000509000000000000" pitchFamily="65" charset="-120"/>
                <a:cs typeface="Arial" panose="020B0604020202020204" pitchFamily="34" charset="0"/>
              </a:endParaRPr>
            </a:p>
            <a:p>
              <a:pPr eaLnBrk="1" hangingPunct="1">
                <a:spcBef>
                  <a:spcPct val="0"/>
                </a:spcBef>
                <a:buFontTx/>
                <a:buNone/>
              </a:pPr>
              <a:r>
                <a:rPr lang="en-US" altLang="zh-TW" sz="2300">
                  <a:latin typeface="Arial" panose="020B0604020202020204" pitchFamily="34" charset="0"/>
                  <a:ea typeface="標楷體" panose="03000509000000000000" pitchFamily="65" charset="-120"/>
                  <a:cs typeface="Arial" panose="020B0604020202020204" pitchFamily="34" charset="0"/>
                </a:rPr>
                <a:t>E</a:t>
              </a:r>
              <a:r>
                <a:rPr lang="zh-TW" altLang="en-US" sz="2300">
                  <a:latin typeface="Arial" panose="020B0604020202020204" pitchFamily="34" charset="0"/>
                  <a:ea typeface="標楷體" panose="03000509000000000000" pitchFamily="65" charset="-120"/>
                  <a:cs typeface="Arial" panose="020B0604020202020204" pitchFamily="34" charset="0"/>
                </a:rPr>
                <a:t>生</a:t>
              </a:r>
              <a:endParaRPr lang="en-US" altLang="zh-TW" sz="2300">
                <a:latin typeface="Arial" panose="020B0604020202020204" pitchFamily="34" charset="0"/>
                <a:ea typeface="標楷體" panose="03000509000000000000" pitchFamily="65" charset="-120"/>
                <a:cs typeface="Arial" panose="020B0604020202020204" pitchFamily="34" charset="0"/>
              </a:endParaRPr>
            </a:p>
            <a:p>
              <a:pPr eaLnBrk="1" hangingPunct="1">
                <a:spcBef>
                  <a:spcPct val="0"/>
                </a:spcBef>
                <a:buFontTx/>
                <a:buNone/>
              </a:pPr>
              <a:r>
                <a:rPr lang="en-US" altLang="zh-TW" sz="2300">
                  <a:latin typeface="Arial" panose="020B0604020202020204" pitchFamily="34" charset="0"/>
                  <a:ea typeface="標楷體" panose="03000509000000000000" pitchFamily="65" charset="-120"/>
                  <a:cs typeface="Arial" panose="020B0604020202020204" pitchFamily="34" charset="0"/>
                </a:rPr>
                <a:t>F</a:t>
              </a:r>
              <a:r>
                <a:rPr lang="zh-TW" altLang="en-US" sz="2300">
                  <a:latin typeface="Arial" panose="020B0604020202020204" pitchFamily="34" charset="0"/>
                  <a:ea typeface="標楷體" panose="03000509000000000000" pitchFamily="65" charset="-120"/>
                  <a:cs typeface="Arial" panose="020B0604020202020204" pitchFamily="34" charset="0"/>
                </a:rPr>
                <a:t>生</a:t>
              </a:r>
            </a:p>
          </p:txBody>
        </p:sp>
      </p:grpSp>
    </p:spTree>
    <p:custDataLst>
      <p:tags r:id="rId1"/>
    </p:custDataLst>
    <p:extLst>
      <p:ext uri="{BB962C8B-B14F-4D97-AF65-F5344CB8AC3E}">
        <p14:creationId xmlns:p14="http://schemas.microsoft.com/office/powerpoint/2010/main" val="1976161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17742C-4B3A-45CC-AFAE-B7E2ED4516F2}"/>
              </a:ext>
            </a:extLst>
          </p:cNvPr>
          <p:cNvSpPr>
            <a:spLocks noGrp="1"/>
          </p:cNvSpPr>
          <p:nvPr>
            <p:ph type="title"/>
          </p:nvPr>
        </p:nvSpPr>
        <p:spPr/>
        <p:txBody>
          <a:bodyPr/>
          <a:lstStyle/>
          <a:p>
            <a:r>
              <a:rPr lang="zh-TW" altLang="en-US" sz="4400" b="1" dirty="0"/>
              <a:t>繁星入學</a:t>
            </a:r>
            <a:r>
              <a:rPr lang="en-US" altLang="zh-TW" sz="4400" b="1" dirty="0"/>
              <a:t>(</a:t>
            </a:r>
            <a:r>
              <a:rPr lang="zh-TW" altLang="en-US" sz="4400" b="1" dirty="0"/>
              <a:t>體育班</a:t>
            </a:r>
            <a:r>
              <a:rPr lang="en-US" altLang="zh-TW" sz="4400" b="1" dirty="0"/>
              <a:t>)</a:t>
            </a:r>
            <a:endParaRPr lang="zh-TW" altLang="en-US" sz="4400" b="1" dirty="0"/>
          </a:p>
        </p:txBody>
      </p:sp>
      <p:sp>
        <p:nvSpPr>
          <p:cNvPr id="3" name="內容版面配置區 2">
            <a:extLst>
              <a:ext uri="{FF2B5EF4-FFF2-40B4-BE49-F238E27FC236}">
                <a16:creationId xmlns:a16="http://schemas.microsoft.com/office/drawing/2014/main" id="{C11995B3-48B0-415A-A6EC-205C13E6913B}"/>
              </a:ext>
            </a:extLst>
          </p:cNvPr>
          <p:cNvSpPr>
            <a:spLocks noGrp="1"/>
          </p:cNvSpPr>
          <p:nvPr>
            <p:ph idx="1"/>
          </p:nvPr>
        </p:nvSpPr>
        <p:spPr>
          <a:xfrm>
            <a:off x="762000" y="2405742"/>
            <a:ext cx="10918371" cy="4267200"/>
          </a:xfrm>
        </p:spPr>
        <p:txBody>
          <a:bodyPr>
            <a:noAutofit/>
          </a:bodyPr>
          <a:lstStyle/>
          <a:p>
            <a:r>
              <a:rPr lang="zh-TW" altLang="en-US" sz="3200" b="1" dirty="0">
                <a:latin typeface="+mj-ea"/>
              </a:rPr>
              <a:t>第七類學群：體育相關學系</a:t>
            </a:r>
            <a:r>
              <a:rPr lang="en-US" altLang="zh-TW" sz="3200" b="1" dirty="0">
                <a:latin typeface="+mj-ea"/>
              </a:rPr>
              <a:t>(</a:t>
            </a:r>
            <a:r>
              <a:rPr lang="zh-TW" altLang="en-US" sz="3200" b="1" dirty="0">
                <a:latin typeface="+mj-ea"/>
              </a:rPr>
              <a:t>學程</a:t>
            </a:r>
            <a:r>
              <a:rPr lang="en-US" altLang="zh-TW" sz="3200" b="1" dirty="0">
                <a:latin typeface="+mj-ea"/>
              </a:rPr>
              <a:t>)</a:t>
            </a:r>
            <a:r>
              <a:rPr lang="zh-TW" altLang="en-US" sz="3200" b="1" dirty="0">
                <a:latin typeface="+mj-ea"/>
              </a:rPr>
              <a:t>。 </a:t>
            </a:r>
            <a:r>
              <a:rPr lang="zh-TW" altLang="en-US" sz="3200" b="1" dirty="0">
                <a:solidFill>
                  <a:srgbClr val="FF0000"/>
                </a:solidFill>
                <a:latin typeface="+mj-ea"/>
              </a:rPr>
              <a:t> </a:t>
            </a:r>
            <a:r>
              <a:rPr lang="zh-TW" altLang="en-US" sz="3200" b="1" dirty="0">
                <a:solidFill>
                  <a:srgbClr val="FF0000"/>
                </a:solidFill>
                <a:latin typeface="+mj-ea"/>
                <a:sym typeface="Wingdings 2" panose="05020102010507070707" pitchFamily="18" charset="2"/>
              </a:rPr>
              <a:t></a:t>
            </a:r>
            <a:r>
              <a:rPr lang="en-US" altLang="zh-TW" sz="3200" b="1" dirty="0">
                <a:solidFill>
                  <a:srgbClr val="FF0000"/>
                </a:solidFill>
                <a:latin typeface="+mj-ea"/>
                <a:sym typeface="Wingdings 2" panose="05020102010507070707" pitchFamily="18" charset="2"/>
              </a:rPr>
              <a:t>2</a:t>
            </a:r>
            <a:r>
              <a:rPr lang="zh-TW" altLang="en-US" sz="3200" b="1" dirty="0">
                <a:solidFill>
                  <a:srgbClr val="FF0000"/>
                </a:solidFill>
                <a:latin typeface="+mj-ea"/>
                <a:sym typeface="Wingdings 2" panose="05020102010507070707" pitchFamily="18" charset="2"/>
              </a:rPr>
              <a:t>名</a:t>
            </a:r>
            <a:endParaRPr lang="en-US" altLang="zh-TW" sz="3200" b="1" dirty="0">
              <a:solidFill>
                <a:srgbClr val="FF0000"/>
              </a:solidFill>
              <a:latin typeface="+mj-ea"/>
              <a:sym typeface="Wingdings 2" panose="05020102010507070707" pitchFamily="18" charset="2"/>
            </a:endParaRPr>
          </a:p>
          <a:p>
            <a:r>
              <a:rPr lang="zh-TW" altLang="en-US" sz="3200" b="1" dirty="0">
                <a:solidFill>
                  <a:schemeClr val="tx1"/>
                </a:solidFill>
                <a:latin typeface="+mj-ea"/>
                <a:sym typeface="Wingdings 2" panose="05020102010507070707" pitchFamily="18" charset="2"/>
              </a:rPr>
              <a:t>校內名次排名是和體育班的同學比</a:t>
            </a:r>
            <a:br>
              <a:rPr lang="en-US" altLang="zh-TW" sz="3200" b="1" dirty="0">
                <a:solidFill>
                  <a:srgbClr val="FF0000"/>
                </a:solidFill>
                <a:latin typeface="+mj-ea"/>
                <a:sym typeface="Wingdings 2" panose="05020102010507070707" pitchFamily="18" charset="2"/>
              </a:rPr>
            </a:br>
            <a:r>
              <a:rPr lang="en-US" altLang="zh-TW" sz="3200" b="1" dirty="0">
                <a:solidFill>
                  <a:srgbClr val="FF0000"/>
                </a:solidFill>
                <a:latin typeface="+mj-ea"/>
                <a:sym typeface="Wingdings" panose="05000000000000000000" pitchFamily="2" charset="2"/>
              </a:rPr>
              <a:t></a:t>
            </a:r>
            <a:r>
              <a:rPr lang="zh-TW" altLang="en-US" sz="3200" b="1" dirty="0">
                <a:solidFill>
                  <a:srgbClr val="FF0000"/>
                </a:solidFill>
                <a:latin typeface="+mj-ea"/>
                <a:sym typeface="Wingdings" panose="05000000000000000000" pitchFamily="2" charset="2"/>
              </a:rPr>
              <a:t>班上的前</a:t>
            </a:r>
            <a:r>
              <a:rPr lang="en-US" altLang="zh-TW" sz="3200" b="1" dirty="0">
                <a:solidFill>
                  <a:srgbClr val="FF0000"/>
                </a:solidFill>
                <a:latin typeface="+mj-ea"/>
                <a:sym typeface="Wingdings" panose="05000000000000000000" pitchFamily="2" charset="2"/>
              </a:rPr>
              <a:t>50%</a:t>
            </a:r>
            <a:r>
              <a:rPr lang="zh-TW" altLang="en-US" sz="3200" b="1" dirty="0">
                <a:solidFill>
                  <a:srgbClr val="FF0000"/>
                </a:solidFill>
                <a:latin typeface="+mj-ea"/>
                <a:sym typeface="Wingdings" panose="05000000000000000000" pitchFamily="2" charset="2"/>
              </a:rPr>
              <a:t>都有資格</a:t>
            </a:r>
            <a:endParaRPr lang="zh-TW" altLang="en-US" sz="3200" b="1" dirty="0">
              <a:latin typeface="+mj-ea"/>
            </a:endParaRPr>
          </a:p>
        </p:txBody>
      </p:sp>
      <p:pic>
        <p:nvPicPr>
          <p:cNvPr id="4" name="圖片 3">
            <a:extLst>
              <a:ext uri="{FF2B5EF4-FFF2-40B4-BE49-F238E27FC236}">
                <a16:creationId xmlns:a16="http://schemas.microsoft.com/office/drawing/2014/main" id="{1A0D4D34-FD1E-4D8A-86F9-366E4496C00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4800" r="97333">
                        <a14:foregroundMark x1="51733" y1="44667" x2="51733" y2="44667"/>
                        <a14:foregroundMark x1="76267" y1="41000" x2="76267" y2="41000"/>
                        <a14:foregroundMark x1="89333" y1="57667" x2="89333" y2="57667"/>
                        <a14:foregroundMark x1="52533" y1="69000" x2="52533" y2="69000"/>
                      </a14:backgroundRemoval>
                    </a14:imgEffect>
                  </a14:imgLayer>
                </a14:imgProps>
              </a:ext>
            </a:extLst>
          </a:blip>
          <a:stretch>
            <a:fillRect/>
          </a:stretch>
        </p:blipFill>
        <p:spPr>
          <a:xfrm>
            <a:off x="5535660" y="-127000"/>
            <a:ext cx="3571875" cy="2908300"/>
          </a:xfrm>
          <a:prstGeom prst="rect">
            <a:avLst/>
          </a:prstGeom>
        </p:spPr>
      </p:pic>
      <p:sp>
        <p:nvSpPr>
          <p:cNvPr id="5" name="矩形: 圓角 4">
            <a:extLst>
              <a:ext uri="{FF2B5EF4-FFF2-40B4-BE49-F238E27FC236}">
                <a16:creationId xmlns:a16="http://schemas.microsoft.com/office/drawing/2014/main" id="{358756B5-3173-4435-8F58-7819CF16A99A}"/>
              </a:ext>
            </a:extLst>
          </p:cNvPr>
          <p:cNvSpPr/>
          <p:nvPr/>
        </p:nvSpPr>
        <p:spPr>
          <a:xfrm>
            <a:off x="6822363" y="3920068"/>
            <a:ext cx="5074817" cy="7069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3200" b="1" dirty="0"/>
              <a:t>應屆畢業</a:t>
            </a:r>
            <a:r>
              <a:rPr lang="en-US" altLang="zh-TW" sz="3200" b="1" dirty="0"/>
              <a:t>/</a:t>
            </a:r>
            <a:r>
              <a:rPr lang="zh-TW" altLang="en-US" sz="3200" b="1" dirty="0"/>
              <a:t>全程就讀香中</a:t>
            </a:r>
          </a:p>
        </p:txBody>
      </p:sp>
      <p:sp>
        <p:nvSpPr>
          <p:cNvPr id="6" name="矩形: 圓角 5">
            <a:extLst>
              <a:ext uri="{FF2B5EF4-FFF2-40B4-BE49-F238E27FC236}">
                <a16:creationId xmlns:a16="http://schemas.microsoft.com/office/drawing/2014/main" id="{3571A05B-B4ED-4807-AE62-D8A6C1715031}"/>
              </a:ext>
            </a:extLst>
          </p:cNvPr>
          <p:cNvSpPr/>
          <p:nvPr/>
        </p:nvSpPr>
        <p:spPr>
          <a:xfrm>
            <a:off x="6822362" y="4938220"/>
            <a:ext cx="5125619" cy="7069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3200" b="1" dirty="0"/>
              <a:t>符合校系的學測</a:t>
            </a:r>
            <a:r>
              <a:rPr lang="en-US" altLang="zh-TW" sz="3200" b="1" dirty="0"/>
              <a:t>/</a:t>
            </a:r>
            <a:r>
              <a:rPr lang="zh-TW" altLang="en-US" sz="3200" b="1" dirty="0"/>
              <a:t>英聽門檻</a:t>
            </a:r>
          </a:p>
        </p:txBody>
      </p:sp>
      <p:sp>
        <p:nvSpPr>
          <p:cNvPr id="7" name="矩形: 圓角 6">
            <a:extLst>
              <a:ext uri="{FF2B5EF4-FFF2-40B4-BE49-F238E27FC236}">
                <a16:creationId xmlns:a16="http://schemas.microsoft.com/office/drawing/2014/main" id="{542C684C-8ACE-4944-86FD-A5C7CD431133}"/>
              </a:ext>
            </a:extLst>
          </p:cNvPr>
          <p:cNvSpPr/>
          <p:nvPr/>
        </p:nvSpPr>
        <p:spPr>
          <a:xfrm>
            <a:off x="6822364" y="5963147"/>
            <a:ext cx="5074817" cy="7069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3200" b="1" dirty="0"/>
              <a:t>在校成績百分比排名</a:t>
            </a:r>
          </a:p>
        </p:txBody>
      </p:sp>
      <p:sp>
        <p:nvSpPr>
          <p:cNvPr id="8" name="矩形: 圓角 7">
            <a:extLst>
              <a:ext uri="{FF2B5EF4-FFF2-40B4-BE49-F238E27FC236}">
                <a16:creationId xmlns:a16="http://schemas.microsoft.com/office/drawing/2014/main" id="{9BD50120-0723-45E0-8882-B5783B3D6982}"/>
              </a:ext>
            </a:extLst>
          </p:cNvPr>
          <p:cNvSpPr/>
          <p:nvPr/>
        </p:nvSpPr>
        <p:spPr>
          <a:xfrm>
            <a:off x="5894893" y="3970671"/>
            <a:ext cx="785048" cy="269943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3200" b="1" dirty="0"/>
              <a:t>條件</a:t>
            </a:r>
          </a:p>
        </p:txBody>
      </p:sp>
    </p:spTree>
    <p:extLst>
      <p:ext uri="{BB962C8B-B14F-4D97-AF65-F5344CB8AC3E}">
        <p14:creationId xmlns:p14="http://schemas.microsoft.com/office/powerpoint/2010/main" val="296532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A8319E-ADE9-4951-863A-793C01C10A6B}"/>
              </a:ext>
            </a:extLst>
          </p:cNvPr>
          <p:cNvSpPr>
            <a:spLocks noGrp="1"/>
          </p:cNvSpPr>
          <p:nvPr>
            <p:ph type="title"/>
          </p:nvPr>
        </p:nvSpPr>
        <p:spPr/>
        <p:txBody>
          <a:bodyPr/>
          <a:lstStyle/>
          <a:p>
            <a:r>
              <a:rPr lang="zh-TW" altLang="en-US" sz="4000" b="1" dirty="0"/>
              <a:t>繁星限制</a:t>
            </a:r>
          </a:p>
        </p:txBody>
      </p:sp>
      <p:sp>
        <p:nvSpPr>
          <p:cNvPr id="3" name="內容版面配置區 2">
            <a:extLst>
              <a:ext uri="{FF2B5EF4-FFF2-40B4-BE49-F238E27FC236}">
                <a16:creationId xmlns:a16="http://schemas.microsoft.com/office/drawing/2014/main" id="{536382A6-FB89-4085-AA48-C8081BD988DB}"/>
              </a:ext>
            </a:extLst>
          </p:cNvPr>
          <p:cNvSpPr>
            <a:spLocks noGrp="1"/>
          </p:cNvSpPr>
          <p:nvPr>
            <p:ph idx="1"/>
          </p:nvPr>
        </p:nvSpPr>
        <p:spPr>
          <a:xfrm>
            <a:off x="1154954" y="2192866"/>
            <a:ext cx="10224246" cy="4775200"/>
          </a:xfrm>
        </p:spPr>
        <p:txBody>
          <a:bodyPr>
            <a:normAutofit/>
          </a:bodyPr>
          <a:lstStyle/>
          <a:p>
            <a:r>
              <a:rPr lang="zh-TW" altLang="en-US" sz="2400" dirty="0"/>
              <a:t>同時符合「大學繁星推薦」及「科技校院繁星計畫」報考資格者，僅得擇一報名。            </a:t>
            </a:r>
            <a:r>
              <a:rPr lang="en-US" altLang="zh-TW" sz="2800" b="1" dirty="0">
                <a:solidFill>
                  <a:srgbClr val="FF0000"/>
                </a:solidFill>
                <a:sym typeface="Wingdings" panose="05000000000000000000" pitchFamily="2" charset="2"/>
              </a:rPr>
              <a:t></a:t>
            </a:r>
            <a:r>
              <a:rPr lang="zh-TW" altLang="en-US" sz="2800" b="1" dirty="0">
                <a:solidFill>
                  <a:srgbClr val="FF0000"/>
                </a:solidFill>
              </a:rPr>
              <a:t>普通大學及科技院校只能擇一報名</a:t>
            </a:r>
            <a:r>
              <a:rPr lang="en-US" altLang="zh-TW" sz="2800" b="1" dirty="0">
                <a:solidFill>
                  <a:srgbClr val="FF0000"/>
                </a:solidFill>
              </a:rPr>
              <a:t>(</a:t>
            </a:r>
            <a:r>
              <a:rPr lang="zh-TW" altLang="en-US" sz="2800" b="1" dirty="0">
                <a:solidFill>
                  <a:srgbClr val="FF0000"/>
                </a:solidFill>
              </a:rPr>
              <a:t>綜高</a:t>
            </a:r>
            <a:r>
              <a:rPr lang="en-US" altLang="zh-TW" sz="2800" b="1" dirty="0">
                <a:solidFill>
                  <a:srgbClr val="FF0000"/>
                </a:solidFill>
              </a:rPr>
              <a:t>)</a:t>
            </a:r>
          </a:p>
          <a:p>
            <a:r>
              <a:rPr lang="zh-TW" altLang="en-US" sz="2400" dirty="0"/>
              <a:t>錄取生不得報名當學年度大學個人申請及科技院校日間部四年制申請入學第一階段篩選。</a:t>
            </a:r>
            <a:endParaRPr lang="en-US" altLang="zh-TW" sz="2400" b="1" dirty="0">
              <a:solidFill>
                <a:srgbClr val="FF0000"/>
              </a:solidFill>
              <a:sym typeface="Wingdings" panose="05000000000000000000" pitchFamily="2" charset="2"/>
            </a:endParaRPr>
          </a:p>
          <a:p>
            <a:r>
              <a:rPr lang="zh-TW" altLang="en-US" sz="2400" dirty="0"/>
              <a:t>第一到八類學群錄取生不得參加個人申請統一分發網路就讀志願序登記。</a:t>
            </a:r>
            <a:endParaRPr lang="en-US" altLang="zh-TW" sz="2400" dirty="0"/>
          </a:p>
          <a:p>
            <a:endParaRPr lang="en-US" altLang="zh-TW" sz="2400" dirty="0"/>
          </a:p>
          <a:p>
            <a:endParaRPr lang="en-US" altLang="zh-TW" sz="2400" dirty="0"/>
          </a:p>
          <a:p>
            <a:r>
              <a:rPr lang="zh-TW" altLang="en-US" sz="2400" dirty="0"/>
              <a:t>通過</a:t>
            </a:r>
            <a:r>
              <a:rPr lang="zh-TW" altLang="en-US" sz="2400" b="1" dirty="0">
                <a:solidFill>
                  <a:srgbClr val="FF0000"/>
                </a:solidFill>
              </a:rPr>
              <a:t>第八類第一階段</a:t>
            </a:r>
            <a:r>
              <a:rPr lang="zh-TW" altLang="en-US" sz="2400" dirty="0"/>
              <a:t>篩選學生，不得再於個人申請入學管道報名同一校系。 </a:t>
            </a:r>
            <a:r>
              <a:rPr lang="en-US" altLang="zh-TW" sz="2800" b="1" dirty="0">
                <a:solidFill>
                  <a:srgbClr val="FF0000"/>
                </a:solidFill>
                <a:sym typeface="Wingdings" panose="05000000000000000000" pitchFamily="2" charset="2"/>
              </a:rPr>
              <a:t></a:t>
            </a:r>
            <a:r>
              <a:rPr lang="zh-TW" altLang="en-US" sz="2800" b="1" dirty="0">
                <a:solidFill>
                  <a:srgbClr val="FF0000"/>
                </a:solidFill>
                <a:sym typeface="Wingdings" panose="05000000000000000000" pitchFamily="2" charset="2"/>
              </a:rPr>
              <a:t>失敗了，可再參加個人申請，只要不去同一校系就好</a:t>
            </a:r>
            <a:endParaRPr lang="zh-TW" altLang="en-US" sz="2800" b="1" dirty="0">
              <a:solidFill>
                <a:srgbClr val="FF0000"/>
              </a:solidFill>
            </a:endParaRPr>
          </a:p>
        </p:txBody>
      </p:sp>
      <p:sp>
        <p:nvSpPr>
          <p:cNvPr id="4" name="矩形 3"/>
          <p:cNvSpPr/>
          <p:nvPr/>
        </p:nvSpPr>
        <p:spPr>
          <a:xfrm>
            <a:off x="6536268" y="4585017"/>
            <a:ext cx="4518212" cy="770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zh-TW" altLang="en-US" sz="2000" dirty="0"/>
              <a:t>志願一定要是自己想去、願意去的</a:t>
            </a:r>
            <a:r>
              <a:rPr lang="en-US" altLang="zh-TW" sz="2000" dirty="0"/>
              <a:t>! </a:t>
            </a:r>
          </a:p>
          <a:p>
            <a:pPr marL="285750" indent="-285750">
              <a:buFont typeface="Wingdings" panose="05000000000000000000" pitchFamily="2" charset="2"/>
              <a:buChar char="Ø"/>
            </a:pPr>
            <a:r>
              <a:rPr lang="zh-TW" altLang="en-US" sz="2000" dirty="0"/>
              <a:t>同大學的志願從夢幻填到墊底</a:t>
            </a:r>
          </a:p>
        </p:txBody>
      </p:sp>
      <p:sp>
        <p:nvSpPr>
          <p:cNvPr id="5" name="矩形 4"/>
          <p:cNvSpPr/>
          <p:nvPr/>
        </p:nvSpPr>
        <p:spPr>
          <a:xfrm>
            <a:off x="1371600" y="4585017"/>
            <a:ext cx="4518212" cy="770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zh-TW" altLang="en-US" sz="2400" dirty="0">
                <a:solidFill>
                  <a:srgbClr val="FFFF00"/>
                </a:solidFill>
              </a:rPr>
              <a:t>繁星錄取後放棄只能考指考</a:t>
            </a:r>
          </a:p>
        </p:txBody>
      </p:sp>
    </p:spTree>
    <p:extLst>
      <p:ext uri="{BB962C8B-B14F-4D97-AF65-F5344CB8AC3E}">
        <p14:creationId xmlns:p14="http://schemas.microsoft.com/office/powerpoint/2010/main" val="330901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119E2F-2299-41F9-B819-A3D52F12E9D8}"/>
              </a:ext>
            </a:extLst>
          </p:cNvPr>
          <p:cNvSpPr>
            <a:spLocks noGrp="1"/>
          </p:cNvSpPr>
          <p:nvPr>
            <p:ph type="title"/>
          </p:nvPr>
        </p:nvSpPr>
        <p:spPr/>
        <p:txBody>
          <a:bodyPr/>
          <a:lstStyle/>
          <a:p>
            <a:r>
              <a:rPr lang="zh-TW" altLang="en-US" sz="4400" dirty="0"/>
              <a:t>繁星的爸媽幫幫忙</a:t>
            </a:r>
            <a:r>
              <a:rPr lang="en-US" altLang="zh-TW" sz="4400" dirty="0"/>
              <a:t>:</a:t>
            </a:r>
            <a:endParaRPr lang="zh-TW" altLang="en-US" sz="4400" dirty="0"/>
          </a:p>
        </p:txBody>
      </p:sp>
      <p:sp>
        <p:nvSpPr>
          <p:cNvPr id="3" name="內容版面配置區 2">
            <a:extLst>
              <a:ext uri="{FF2B5EF4-FFF2-40B4-BE49-F238E27FC236}">
                <a16:creationId xmlns:a16="http://schemas.microsoft.com/office/drawing/2014/main" id="{31E2DA64-FA06-4705-A665-D8F0581E5FF4}"/>
              </a:ext>
            </a:extLst>
          </p:cNvPr>
          <p:cNvSpPr>
            <a:spLocks noGrp="1"/>
          </p:cNvSpPr>
          <p:nvPr>
            <p:ph idx="1"/>
          </p:nvPr>
        </p:nvSpPr>
        <p:spPr>
          <a:xfrm>
            <a:off x="802665" y="3441700"/>
            <a:ext cx="6631067" cy="1402443"/>
          </a:xfrm>
        </p:spPr>
        <p:txBody>
          <a:bodyPr>
            <a:normAutofit/>
          </a:bodyPr>
          <a:lstStyle/>
          <a:p>
            <a:r>
              <a:rPr lang="zh-TW" altLang="en-US" sz="4400" b="1" i="1" u="sng" dirty="0">
                <a:solidFill>
                  <a:srgbClr val="FF0000"/>
                </a:solidFill>
                <a:effectLst>
                  <a:outerShdw blurRad="38100" dist="38100" dir="2700000" algn="tl">
                    <a:srgbClr val="000000">
                      <a:alpha val="43137"/>
                    </a:srgbClr>
                  </a:outerShdw>
                </a:effectLst>
              </a:rPr>
              <a:t>督促孩子好好考學測</a:t>
            </a:r>
            <a:r>
              <a:rPr lang="en-US" altLang="zh-TW" sz="4400" b="1" i="1" u="sng" dirty="0">
                <a:solidFill>
                  <a:srgbClr val="FF0000"/>
                </a:solidFill>
                <a:effectLst>
                  <a:outerShdw blurRad="38100" dist="38100" dir="2700000" algn="tl">
                    <a:srgbClr val="000000">
                      <a:alpha val="43137"/>
                    </a:srgbClr>
                  </a:outerShdw>
                </a:effectLst>
              </a:rPr>
              <a:t>!!!</a:t>
            </a:r>
          </a:p>
        </p:txBody>
      </p:sp>
      <p:pic>
        <p:nvPicPr>
          <p:cNvPr id="2050" name="Picture 2" descr="ãå æ²¹ ç´ æãçåçæå°çµæ">
            <a:extLst>
              <a:ext uri="{FF2B5EF4-FFF2-40B4-BE49-F238E27FC236}">
                <a16:creationId xmlns:a16="http://schemas.microsoft.com/office/drawing/2014/main" id="{D7C4A82A-C04E-4527-A1F4-CE560C12F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9335" y="2603500"/>
            <a:ext cx="36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C52C23F8-4796-4B22-AE34-F3BB54FFFC27}"/>
              </a:ext>
            </a:extLst>
          </p:cNvPr>
          <p:cNvPicPr>
            <a:picLocks noChangeAspect="1"/>
          </p:cNvPicPr>
          <p:nvPr/>
        </p:nvPicPr>
        <p:blipFill>
          <a:blip r:embed="rId3"/>
          <a:stretch>
            <a:fillRect/>
          </a:stretch>
        </p:blipFill>
        <p:spPr>
          <a:xfrm>
            <a:off x="458764" y="4966185"/>
            <a:ext cx="6974968" cy="1639026"/>
          </a:xfrm>
          <a:prstGeom prst="rect">
            <a:avLst/>
          </a:prstGeom>
        </p:spPr>
      </p:pic>
    </p:spTree>
    <p:extLst>
      <p:ext uri="{BB962C8B-B14F-4D97-AF65-F5344CB8AC3E}">
        <p14:creationId xmlns:p14="http://schemas.microsoft.com/office/powerpoint/2010/main" val="398160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4C64DC-EAFB-4F99-8FBC-4392CBF7C77F}"/>
              </a:ext>
            </a:extLst>
          </p:cNvPr>
          <p:cNvSpPr>
            <a:spLocks noGrp="1"/>
          </p:cNvSpPr>
          <p:nvPr>
            <p:ph type="title"/>
          </p:nvPr>
        </p:nvSpPr>
        <p:spPr>
          <a:xfrm>
            <a:off x="1070284" y="1028096"/>
            <a:ext cx="9673913" cy="706964"/>
          </a:xfrm>
        </p:spPr>
        <p:txBody>
          <a:bodyPr/>
          <a:lstStyle/>
          <a:p>
            <a:pPr lvl="0"/>
            <a:r>
              <a:rPr lang="zh-TW" altLang="en-US" sz="4800" b="1" dirty="0"/>
              <a:t>大學入學考試介紹</a:t>
            </a:r>
            <a:r>
              <a:rPr lang="zh-TW" altLang="en-US" sz="4800" dirty="0"/>
              <a:t>與重要日程提醒</a:t>
            </a:r>
            <a:endParaRPr lang="zh-TW" altLang="en-US" sz="4800" b="1" dirty="0"/>
          </a:p>
        </p:txBody>
      </p:sp>
      <p:sp>
        <p:nvSpPr>
          <p:cNvPr id="3" name="內容版面配置區 2">
            <a:extLst>
              <a:ext uri="{FF2B5EF4-FFF2-40B4-BE49-F238E27FC236}">
                <a16:creationId xmlns:a16="http://schemas.microsoft.com/office/drawing/2014/main" id="{0B4BA7CC-AE62-4E98-A85E-08962497177C}"/>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B60712D1-B3B6-46D1-9C04-5A4BDF7BB886}"/>
              </a:ext>
            </a:extLst>
          </p:cNvPr>
          <p:cNvPicPr>
            <a:picLocks noChangeAspect="1"/>
          </p:cNvPicPr>
          <p:nvPr/>
        </p:nvPicPr>
        <p:blipFill>
          <a:blip r:embed="rId2"/>
          <a:stretch>
            <a:fillRect/>
          </a:stretch>
        </p:blipFill>
        <p:spPr>
          <a:xfrm>
            <a:off x="857250" y="2636157"/>
            <a:ext cx="10477500" cy="3619500"/>
          </a:xfrm>
          <a:prstGeom prst="rect">
            <a:avLst/>
          </a:prstGeom>
        </p:spPr>
      </p:pic>
    </p:spTree>
    <p:extLst>
      <p:ext uri="{BB962C8B-B14F-4D97-AF65-F5344CB8AC3E}">
        <p14:creationId xmlns:p14="http://schemas.microsoft.com/office/powerpoint/2010/main" val="2983266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4C64DC-EAFB-4F99-8FBC-4392CBF7C77F}"/>
              </a:ext>
            </a:extLst>
          </p:cNvPr>
          <p:cNvSpPr>
            <a:spLocks noGrp="1"/>
          </p:cNvSpPr>
          <p:nvPr>
            <p:ph type="title"/>
          </p:nvPr>
        </p:nvSpPr>
        <p:spPr>
          <a:xfrm>
            <a:off x="1154954" y="1028096"/>
            <a:ext cx="8761413" cy="706964"/>
          </a:xfrm>
        </p:spPr>
        <p:txBody>
          <a:bodyPr/>
          <a:lstStyle/>
          <a:p>
            <a:r>
              <a:rPr lang="zh-TW" altLang="en-US" sz="4800" b="1" dirty="0"/>
              <a:t>大學多元入學管道介紹</a:t>
            </a:r>
          </a:p>
        </p:txBody>
      </p:sp>
      <p:sp>
        <p:nvSpPr>
          <p:cNvPr id="3" name="內容版面配置區 2">
            <a:extLst>
              <a:ext uri="{FF2B5EF4-FFF2-40B4-BE49-F238E27FC236}">
                <a16:creationId xmlns:a16="http://schemas.microsoft.com/office/drawing/2014/main" id="{0B4BA7CC-AE62-4E98-A85E-08962497177C}"/>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880A9794-81FD-4046-85CC-48C4B0806C1E}"/>
              </a:ext>
            </a:extLst>
          </p:cNvPr>
          <p:cNvPicPr>
            <a:picLocks noChangeAspect="1"/>
          </p:cNvPicPr>
          <p:nvPr/>
        </p:nvPicPr>
        <p:blipFill>
          <a:blip r:embed="rId2"/>
          <a:stretch>
            <a:fillRect/>
          </a:stretch>
        </p:blipFill>
        <p:spPr>
          <a:xfrm>
            <a:off x="1986642" y="2045696"/>
            <a:ext cx="8571981" cy="4531908"/>
          </a:xfrm>
          <a:prstGeom prst="rect">
            <a:avLst/>
          </a:prstGeom>
        </p:spPr>
      </p:pic>
      <p:sp>
        <p:nvSpPr>
          <p:cNvPr id="6" name="矩形: 圓角 5">
            <a:extLst>
              <a:ext uri="{FF2B5EF4-FFF2-40B4-BE49-F238E27FC236}">
                <a16:creationId xmlns:a16="http://schemas.microsoft.com/office/drawing/2014/main" id="{64594BAE-E88D-4C72-B719-89CDBA05DB41}"/>
              </a:ext>
            </a:extLst>
          </p:cNvPr>
          <p:cNvSpPr/>
          <p:nvPr/>
        </p:nvSpPr>
        <p:spPr>
          <a:xfrm>
            <a:off x="1140353" y="2421467"/>
            <a:ext cx="2142067" cy="10075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latin typeface="+mj-ea"/>
                <a:ea typeface="+mj-ea"/>
              </a:rPr>
              <a:t>繁星推薦</a:t>
            </a:r>
          </a:p>
        </p:txBody>
      </p:sp>
      <p:sp>
        <p:nvSpPr>
          <p:cNvPr id="7" name="矩形: 圓角 6">
            <a:extLst>
              <a:ext uri="{FF2B5EF4-FFF2-40B4-BE49-F238E27FC236}">
                <a16:creationId xmlns:a16="http://schemas.microsoft.com/office/drawing/2014/main" id="{9B6457F2-E810-4880-A2D2-3559DF7DE1CE}"/>
              </a:ext>
            </a:extLst>
          </p:cNvPr>
          <p:cNvSpPr/>
          <p:nvPr/>
        </p:nvSpPr>
        <p:spPr>
          <a:xfrm>
            <a:off x="8416556" y="2292864"/>
            <a:ext cx="2142067" cy="100753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3600" b="1" dirty="0">
                <a:latin typeface="+mj-ea"/>
                <a:ea typeface="+mj-ea"/>
              </a:rPr>
              <a:t>個人申請</a:t>
            </a:r>
          </a:p>
        </p:txBody>
      </p:sp>
      <p:sp>
        <p:nvSpPr>
          <p:cNvPr id="8" name="矩形: 圓角 7">
            <a:extLst>
              <a:ext uri="{FF2B5EF4-FFF2-40B4-BE49-F238E27FC236}">
                <a16:creationId xmlns:a16="http://schemas.microsoft.com/office/drawing/2014/main" id="{AA09D223-7537-446B-9972-ECC1F5ACC44D}"/>
              </a:ext>
            </a:extLst>
          </p:cNvPr>
          <p:cNvSpPr/>
          <p:nvPr/>
        </p:nvSpPr>
        <p:spPr>
          <a:xfrm>
            <a:off x="9134324" y="4931833"/>
            <a:ext cx="2142067" cy="100753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600" b="1" dirty="0">
                <a:latin typeface="+mj-ea"/>
                <a:ea typeface="+mj-ea"/>
              </a:rPr>
              <a:t>考試分發</a:t>
            </a:r>
          </a:p>
        </p:txBody>
      </p:sp>
    </p:spTree>
    <p:extLst>
      <p:ext uri="{BB962C8B-B14F-4D97-AF65-F5344CB8AC3E}">
        <p14:creationId xmlns:p14="http://schemas.microsoft.com/office/powerpoint/2010/main" val="82944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5196F1-FEB7-424B-9296-BD3AA625DF35}"/>
              </a:ext>
            </a:extLst>
          </p:cNvPr>
          <p:cNvSpPr>
            <a:spLocks noGrp="1"/>
          </p:cNvSpPr>
          <p:nvPr>
            <p:ph type="title"/>
          </p:nvPr>
        </p:nvSpPr>
        <p:spPr/>
        <p:txBody>
          <a:bodyPr/>
          <a:lstStyle/>
          <a:p>
            <a:r>
              <a:rPr lang="zh-TW" altLang="en-US" sz="4400" b="1" dirty="0"/>
              <a:t>個人申請</a:t>
            </a:r>
          </a:p>
        </p:txBody>
      </p:sp>
      <p:sp>
        <p:nvSpPr>
          <p:cNvPr id="3" name="內容版面配置區 2">
            <a:extLst>
              <a:ext uri="{FF2B5EF4-FFF2-40B4-BE49-F238E27FC236}">
                <a16:creationId xmlns:a16="http://schemas.microsoft.com/office/drawing/2014/main" id="{7F08E052-02CA-48E8-B79C-6B3AD7761BF6}"/>
              </a:ext>
            </a:extLst>
          </p:cNvPr>
          <p:cNvSpPr>
            <a:spLocks noGrp="1"/>
          </p:cNvSpPr>
          <p:nvPr>
            <p:ph idx="1"/>
          </p:nvPr>
        </p:nvSpPr>
        <p:spPr>
          <a:xfrm>
            <a:off x="1891554" y="2713570"/>
            <a:ext cx="2206313" cy="706964"/>
          </a:xfrm>
        </p:spPr>
        <p:txBody>
          <a:bodyPr>
            <a:normAutofit/>
          </a:bodyPr>
          <a:lstStyle/>
          <a:p>
            <a:pPr marL="0" indent="0">
              <a:buNone/>
            </a:pPr>
            <a:r>
              <a:rPr lang="zh-TW" altLang="en-US" sz="3600" u="sng" dirty="0">
                <a:latin typeface="+mj-ea"/>
                <a:ea typeface="+mj-ea"/>
              </a:rPr>
              <a:t>大考表現</a:t>
            </a:r>
          </a:p>
        </p:txBody>
      </p:sp>
      <p:sp>
        <p:nvSpPr>
          <p:cNvPr id="5" name="矩形: 圓角 4">
            <a:extLst>
              <a:ext uri="{FF2B5EF4-FFF2-40B4-BE49-F238E27FC236}">
                <a16:creationId xmlns:a16="http://schemas.microsoft.com/office/drawing/2014/main" id="{5E3A19D8-9C81-492D-AADF-2AFA7EB66EED}"/>
              </a:ext>
            </a:extLst>
          </p:cNvPr>
          <p:cNvSpPr/>
          <p:nvPr/>
        </p:nvSpPr>
        <p:spPr>
          <a:xfrm>
            <a:off x="1154954" y="3666068"/>
            <a:ext cx="3623734" cy="1761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latin typeface="+mj-ea"/>
                <a:ea typeface="+mj-ea"/>
              </a:rPr>
              <a:t>學測成績</a:t>
            </a:r>
            <a:endParaRPr lang="en-US" altLang="zh-TW" sz="3600" b="1" dirty="0">
              <a:latin typeface="+mj-ea"/>
              <a:ea typeface="+mj-ea"/>
            </a:endParaRPr>
          </a:p>
          <a:p>
            <a:pPr algn="ctr"/>
            <a:r>
              <a:rPr lang="zh-TW" altLang="en-US" sz="3600" b="1" dirty="0">
                <a:latin typeface="+mj-ea"/>
                <a:ea typeface="+mj-ea"/>
              </a:rPr>
              <a:t>英聽成績</a:t>
            </a:r>
          </a:p>
        </p:txBody>
      </p:sp>
      <p:sp>
        <p:nvSpPr>
          <p:cNvPr id="6" name="十字形 5">
            <a:extLst>
              <a:ext uri="{FF2B5EF4-FFF2-40B4-BE49-F238E27FC236}">
                <a16:creationId xmlns:a16="http://schemas.microsoft.com/office/drawing/2014/main" id="{251A1377-4079-4F3E-9ED9-17E01D48BFD3}"/>
              </a:ext>
            </a:extLst>
          </p:cNvPr>
          <p:cNvSpPr/>
          <p:nvPr/>
        </p:nvSpPr>
        <p:spPr>
          <a:xfrm>
            <a:off x="5545666" y="4271434"/>
            <a:ext cx="550334" cy="550334"/>
          </a:xfrm>
          <a:prstGeom prst="pl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7" name="矩形: 圓角 6">
            <a:extLst>
              <a:ext uri="{FF2B5EF4-FFF2-40B4-BE49-F238E27FC236}">
                <a16:creationId xmlns:a16="http://schemas.microsoft.com/office/drawing/2014/main" id="{0EEDB6C0-5A7C-4C5D-A52F-13219AEEB94A}"/>
              </a:ext>
            </a:extLst>
          </p:cNvPr>
          <p:cNvSpPr/>
          <p:nvPr/>
        </p:nvSpPr>
        <p:spPr>
          <a:xfrm>
            <a:off x="7145974" y="3666067"/>
            <a:ext cx="3623734" cy="209655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3600" b="1" dirty="0">
                <a:latin typeface="+mj-ea"/>
                <a:ea typeface="+mj-ea"/>
              </a:rPr>
              <a:t>社團</a:t>
            </a:r>
            <a:r>
              <a:rPr lang="en-US" altLang="zh-TW" sz="3600" b="1" dirty="0">
                <a:latin typeface="+mj-ea"/>
                <a:ea typeface="+mj-ea"/>
              </a:rPr>
              <a:t>/</a:t>
            </a:r>
            <a:r>
              <a:rPr lang="zh-TW" altLang="en-US" sz="3600" b="1" dirty="0">
                <a:latin typeface="+mj-ea"/>
                <a:ea typeface="+mj-ea"/>
              </a:rPr>
              <a:t>比賽</a:t>
            </a:r>
            <a:endParaRPr lang="en-US" altLang="zh-TW" sz="3600" b="1" dirty="0">
              <a:latin typeface="+mj-ea"/>
              <a:ea typeface="+mj-ea"/>
            </a:endParaRPr>
          </a:p>
          <a:p>
            <a:pPr algn="ctr"/>
            <a:r>
              <a:rPr lang="zh-TW" altLang="en-US" sz="3600" b="1" dirty="0">
                <a:latin typeface="+mj-ea"/>
                <a:ea typeface="+mj-ea"/>
              </a:rPr>
              <a:t>課外活動</a:t>
            </a:r>
            <a:endParaRPr lang="en-US" altLang="zh-TW" sz="3600" b="1" dirty="0">
              <a:latin typeface="+mj-ea"/>
              <a:ea typeface="+mj-ea"/>
            </a:endParaRPr>
          </a:p>
          <a:p>
            <a:pPr algn="ctr"/>
            <a:r>
              <a:rPr lang="zh-TW" altLang="en-US" sz="3600" b="1" dirty="0">
                <a:latin typeface="+mj-ea"/>
                <a:ea typeface="+mj-ea"/>
              </a:rPr>
              <a:t>在校成績</a:t>
            </a:r>
          </a:p>
        </p:txBody>
      </p:sp>
      <p:sp>
        <p:nvSpPr>
          <p:cNvPr id="8" name="內容版面配置區 2">
            <a:extLst>
              <a:ext uri="{FF2B5EF4-FFF2-40B4-BE49-F238E27FC236}">
                <a16:creationId xmlns:a16="http://schemas.microsoft.com/office/drawing/2014/main" id="{86B7ACAA-87AA-4122-8785-ABF9C941F4A8}"/>
              </a:ext>
            </a:extLst>
          </p:cNvPr>
          <p:cNvSpPr txBox="1">
            <a:spLocks/>
          </p:cNvSpPr>
          <p:nvPr/>
        </p:nvSpPr>
        <p:spPr>
          <a:xfrm>
            <a:off x="7854684" y="2732618"/>
            <a:ext cx="2206313" cy="7069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zh-TW" altLang="en-US" sz="3600" u="sng" dirty="0">
                <a:latin typeface="+mj-ea"/>
                <a:ea typeface="+mj-ea"/>
              </a:rPr>
              <a:t>在校表現</a:t>
            </a:r>
          </a:p>
        </p:txBody>
      </p:sp>
    </p:spTree>
    <p:extLst>
      <p:ext uri="{BB962C8B-B14F-4D97-AF65-F5344CB8AC3E}">
        <p14:creationId xmlns:p14="http://schemas.microsoft.com/office/powerpoint/2010/main" val="2524553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3A8144D-5C82-4693-B433-A40400328462}"/>
              </a:ext>
            </a:extLst>
          </p:cNvPr>
          <p:cNvSpPr>
            <a:spLocks noGrp="1"/>
          </p:cNvSpPr>
          <p:nvPr>
            <p:ph type="title"/>
          </p:nvPr>
        </p:nvSpPr>
        <p:spPr/>
        <p:txBody>
          <a:bodyPr/>
          <a:lstStyle/>
          <a:p>
            <a:r>
              <a:rPr lang="zh-TW" altLang="en-US" sz="4400" b="1" dirty="0"/>
              <a:t>個人申請</a:t>
            </a:r>
          </a:p>
        </p:txBody>
      </p:sp>
      <p:graphicFrame>
        <p:nvGraphicFramePr>
          <p:cNvPr id="4" name="內容版面配置區 3">
            <a:extLst>
              <a:ext uri="{FF2B5EF4-FFF2-40B4-BE49-F238E27FC236}">
                <a16:creationId xmlns:a16="http://schemas.microsoft.com/office/drawing/2014/main" id="{F3C8EE8C-C42B-476A-8ED2-470385695BB3}"/>
              </a:ext>
            </a:extLst>
          </p:cNvPr>
          <p:cNvGraphicFramePr>
            <a:graphicFrameLocks noGrp="1"/>
          </p:cNvGraphicFramePr>
          <p:nvPr>
            <p:ph idx="1"/>
            <p:extLst>
              <p:ext uri="{D42A27DB-BD31-4B8C-83A1-F6EECF244321}">
                <p14:modId xmlns:p14="http://schemas.microsoft.com/office/powerpoint/2010/main" val="192007943"/>
              </p:ext>
            </p:extLst>
          </p:nvPr>
        </p:nvGraphicFramePr>
        <p:xfrm>
          <a:off x="355601" y="1947337"/>
          <a:ext cx="11565466" cy="4360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圓角 4">
            <a:extLst>
              <a:ext uri="{FF2B5EF4-FFF2-40B4-BE49-F238E27FC236}">
                <a16:creationId xmlns:a16="http://schemas.microsoft.com/office/drawing/2014/main" id="{C56B1783-10A5-440C-A745-3C573A06A199}"/>
              </a:ext>
            </a:extLst>
          </p:cNvPr>
          <p:cNvSpPr/>
          <p:nvPr/>
        </p:nvSpPr>
        <p:spPr>
          <a:xfrm>
            <a:off x="2823634" y="5884332"/>
            <a:ext cx="6629400" cy="62653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3200" b="1" dirty="0"/>
              <a:t>普通大學</a:t>
            </a:r>
            <a:r>
              <a:rPr lang="en-US" altLang="zh-TW" sz="3200" b="1" dirty="0"/>
              <a:t>:6</a:t>
            </a:r>
            <a:r>
              <a:rPr lang="zh-TW" altLang="en-US" sz="3200" b="1" dirty="0"/>
              <a:t>校系  科技大學</a:t>
            </a:r>
            <a:r>
              <a:rPr lang="en-US" altLang="zh-TW" sz="3200" b="1" dirty="0"/>
              <a:t>:5</a:t>
            </a:r>
            <a:r>
              <a:rPr lang="zh-TW" altLang="en-US" sz="3200" b="1" dirty="0"/>
              <a:t>校系</a:t>
            </a:r>
          </a:p>
        </p:txBody>
      </p:sp>
      <p:cxnSp>
        <p:nvCxnSpPr>
          <p:cNvPr id="6" name="直線接點 5">
            <a:extLst>
              <a:ext uri="{FF2B5EF4-FFF2-40B4-BE49-F238E27FC236}">
                <a16:creationId xmlns:a16="http://schemas.microsoft.com/office/drawing/2014/main" id="{9AA8FD9C-B3B0-4831-8DA9-1F87E18A6447}"/>
              </a:ext>
            </a:extLst>
          </p:cNvPr>
          <p:cNvCxnSpPr>
            <a:cxnSpLocks/>
          </p:cNvCxnSpPr>
          <p:nvPr/>
        </p:nvCxnSpPr>
        <p:spPr>
          <a:xfrm>
            <a:off x="9453034" y="4646393"/>
            <a:ext cx="15102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42482A37-B4D9-48C7-BD0E-4391A63BB2E0}"/>
              </a:ext>
            </a:extLst>
          </p:cNvPr>
          <p:cNvCxnSpPr>
            <a:cxnSpLocks/>
          </p:cNvCxnSpPr>
          <p:nvPr/>
        </p:nvCxnSpPr>
        <p:spPr>
          <a:xfrm>
            <a:off x="2318809" y="5429250"/>
            <a:ext cx="63775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656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D86EBE-5400-413A-9017-7ABE9558997D}"/>
              </a:ext>
            </a:extLst>
          </p:cNvPr>
          <p:cNvSpPr>
            <a:spLocks noGrp="1"/>
          </p:cNvSpPr>
          <p:nvPr>
            <p:ph type="title"/>
          </p:nvPr>
        </p:nvSpPr>
        <p:spPr/>
        <p:txBody>
          <a:bodyPr/>
          <a:lstStyle/>
          <a:p>
            <a:r>
              <a:rPr lang="zh-TW" altLang="en-US" dirty="0"/>
              <a:t>國立中央大學光電科學與工程學系</a:t>
            </a:r>
          </a:p>
        </p:txBody>
      </p:sp>
      <p:sp>
        <p:nvSpPr>
          <p:cNvPr id="3" name="內容版面配置區 2">
            <a:extLst>
              <a:ext uri="{FF2B5EF4-FFF2-40B4-BE49-F238E27FC236}">
                <a16:creationId xmlns:a16="http://schemas.microsoft.com/office/drawing/2014/main" id="{5A63546A-00C9-4ABE-9328-DA6D5D6F0DF8}"/>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6A3B6C11-ECB5-4EB6-A47C-1F80F30D83E2}"/>
              </a:ext>
            </a:extLst>
          </p:cNvPr>
          <p:cNvPicPr>
            <a:picLocks noChangeAspect="1"/>
          </p:cNvPicPr>
          <p:nvPr/>
        </p:nvPicPr>
        <p:blipFill rotWithShape="1">
          <a:blip r:embed="rId2"/>
          <a:srcRect l="764" t="13333" r="695" b="27407"/>
          <a:stretch/>
        </p:blipFill>
        <p:spPr>
          <a:xfrm>
            <a:off x="177798" y="2222502"/>
            <a:ext cx="12014201" cy="4064000"/>
          </a:xfrm>
          <a:prstGeom prst="rect">
            <a:avLst/>
          </a:prstGeom>
        </p:spPr>
      </p:pic>
      <p:grpSp>
        <p:nvGrpSpPr>
          <p:cNvPr id="11" name="群組 10">
            <a:extLst>
              <a:ext uri="{FF2B5EF4-FFF2-40B4-BE49-F238E27FC236}">
                <a16:creationId xmlns:a16="http://schemas.microsoft.com/office/drawing/2014/main" id="{81CF74D7-A573-495E-BECD-C55AAC6036E5}"/>
              </a:ext>
            </a:extLst>
          </p:cNvPr>
          <p:cNvGrpSpPr/>
          <p:nvPr/>
        </p:nvGrpSpPr>
        <p:grpSpPr>
          <a:xfrm>
            <a:off x="2675466" y="2252133"/>
            <a:ext cx="9516533" cy="3691467"/>
            <a:chOff x="2675466" y="2252133"/>
            <a:chExt cx="9516533" cy="3691467"/>
          </a:xfrm>
        </p:grpSpPr>
        <p:sp>
          <p:nvSpPr>
            <p:cNvPr id="5" name="矩形 4">
              <a:extLst>
                <a:ext uri="{FF2B5EF4-FFF2-40B4-BE49-F238E27FC236}">
                  <a16:creationId xmlns:a16="http://schemas.microsoft.com/office/drawing/2014/main" id="{1F6FE6EE-AAD1-4ECC-8713-B00D529FE47C}"/>
                </a:ext>
              </a:extLst>
            </p:cNvPr>
            <p:cNvSpPr/>
            <p:nvPr/>
          </p:nvSpPr>
          <p:spPr>
            <a:xfrm>
              <a:off x="2675466" y="2252133"/>
              <a:ext cx="1981200" cy="19134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82EB7F2C-548C-4274-BC2B-95DF1BA8784E}"/>
                </a:ext>
              </a:extLst>
            </p:cNvPr>
            <p:cNvSpPr/>
            <p:nvPr/>
          </p:nvSpPr>
          <p:spPr>
            <a:xfrm>
              <a:off x="9770532" y="3606800"/>
              <a:ext cx="2421467" cy="5418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接點 9">
              <a:extLst>
                <a:ext uri="{FF2B5EF4-FFF2-40B4-BE49-F238E27FC236}">
                  <a16:creationId xmlns:a16="http://schemas.microsoft.com/office/drawing/2014/main" id="{7FF67E61-04F0-4345-B1A0-5181776D2DFE}"/>
                </a:ext>
              </a:extLst>
            </p:cNvPr>
            <p:cNvCxnSpPr/>
            <p:nvPr/>
          </p:nvCxnSpPr>
          <p:spPr>
            <a:xfrm flipV="1">
              <a:off x="6739467" y="4165600"/>
              <a:ext cx="3031065" cy="127846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圖說文字: 直線 5">
              <a:extLst>
                <a:ext uri="{FF2B5EF4-FFF2-40B4-BE49-F238E27FC236}">
                  <a16:creationId xmlns:a16="http://schemas.microsoft.com/office/drawing/2014/main" id="{F3310E31-BFAB-4078-8C1F-23EBA633BFB2}"/>
                </a:ext>
              </a:extLst>
            </p:cNvPr>
            <p:cNvSpPr/>
            <p:nvPr/>
          </p:nvSpPr>
          <p:spPr>
            <a:xfrm>
              <a:off x="4995332" y="2440515"/>
              <a:ext cx="4284135" cy="3503085"/>
            </a:xfrm>
            <a:prstGeom prst="borderCallout1">
              <a:avLst>
                <a:gd name="adj1" fmla="val 30835"/>
                <a:gd name="adj2" fmla="val 758"/>
                <a:gd name="adj3" fmla="val 21855"/>
                <a:gd name="adj4" fmla="val -9412"/>
              </a:avLst>
            </a:prstGeom>
            <a:ln w="28575"/>
          </p:spPr>
          <p:style>
            <a:lnRef idx="1">
              <a:schemeClr val="accent1"/>
            </a:lnRef>
            <a:fillRef idx="2">
              <a:schemeClr val="accent1"/>
            </a:fillRef>
            <a:effectRef idx="1">
              <a:schemeClr val="accent1"/>
            </a:effectRef>
            <a:fontRef idx="minor">
              <a:schemeClr val="dk1"/>
            </a:fontRef>
          </p:style>
          <p:txBody>
            <a:bodyPr rtlCol="0" anchor="t"/>
            <a:lstStyle/>
            <a:p>
              <a:r>
                <a:rPr lang="zh-TW" altLang="en-US" sz="2800" b="1" dirty="0"/>
                <a:t>第一階段</a:t>
              </a:r>
              <a:endParaRPr lang="en-US" altLang="zh-TW" sz="2800" b="1" dirty="0"/>
            </a:p>
            <a:p>
              <a:r>
                <a:rPr lang="en-US" altLang="zh-TW" dirty="0">
                  <a:solidFill>
                    <a:schemeClr val="accent5">
                      <a:lumMod val="75000"/>
                    </a:schemeClr>
                  </a:solidFill>
                </a:rPr>
                <a:t>1.</a:t>
              </a:r>
              <a:r>
                <a:rPr lang="zh-TW" altLang="en-US" dirty="0">
                  <a:solidFill>
                    <a:schemeClr val="accent5">
                      <a:lumMod val="75000"/>
                    </a:schemeClr>
                  </a:solidFill>
                </a:rPr>
                <a:t>學測檢定</a:t>
              </a:r>
              <a:r>
                <a:rPr lang="en-US" altLang="zh-TW" dirty="0">
                  <a:solidFill>
                    <a:schemeClr val="accent5">
                      <a:lumMod val="75000"/>
                    </a:schemeClr>
                  </a:solidFill>
                </a:rPr>
                <a:t>:</a:t>
              </a:r>
            </a:p>
            <a:p>
              <a:r>
                <a:rPr lang="zh-TW" altLang="en-US" dirty="0"/>
                <a:t>國英數自皆達均標</a:t>
              </a:r>
              <a:endParaRPr lang="en-US" altLang="zh-TW" dirty="0"/>
            </a:p>
            <a:p>
              <a:r>
                <a:rPr lang="en-US" altLang="zh-TW" dirty="0">
                  <a:solidFill>
                    <a:schemeClr val="accent5">
                      <a:lumMod val="75000"/>
                    </a:schemeClr>
                  </a:solidFill>
                </a:rPr>
                <a:t>2.</a:t>
              </a:r>
              <a:r>
                <a:rPr lang="zh-TW" altLang="en-US" dirty="0">
                  <a:solidFill>
                    <a:schemeClr val="accent5">
                      <a:lumMod val="75000"/>
                    </a:schemeClr>
                  </a:solidFill>
                </a:rPr>
                <a:t>倍率篩選</a:t>
              </a:r>
              <a:r>
                <a:rPr lang="en-US" altLang="zh-TW" dirty="0">
                  <a:solidFill>
                    <a:schemeClr val="accent5">
                      <a:lumMod val="75000"/>
                    </a:schemeClr>
                  </a:solidFill>
                </a:rPr>
                <a:t>:</a:t>
              </a:r>
            </a:p>
            <a:p>
              <a:r>
                <a:rPr lang="zh-TW" altLang="en-US" dirty="0"/>
                <a:t>國、英各*</a:t>
              </a:r>
              <a:r>
                <a:rPr lang="en-US" altLang="zh-TW" dirty="0"/>
                <a:t>10 </a:t>
              </a:r>
              <a:r>
                <a:rPr lang="zh-TW" altLang="en-US" dirty="0"/>
                <a:t>、自 *</a:t>
              </a:r>
              <a:r>
                <a:rPr lang="en-US" altLang="zh-TW" dirty="0"/>
                <a:t>5</a:t>
              </a:r>
              <a:r>
                <a:rPr lang="zh-TW" altLang="en-US" dirty="0"/>
                <a:t>、數*</a:t>
              </a:r>
              <a:r>
                <a:rPr lang="en-US" altLang="zh-TW" dirty="0"/>
                <a:t>3</a:t>
              </a:r>
            </a:p>
            <a:p>
              <a:r>
                <a:rPr lang="zh-TW" altLang="en-US" dirty="0"/>
                <a:t>國文</a:t>
              </a:r>
              <a:r>
                <a:rPr lang="en-US" altLang="zh-TW" dirty="0"/>
                <a:t>+</a:t>
              </a:r>
              <a:r>
                <a:rPr lang="zh-TW" altLang="en-US" dirty="0"/>
                <a:t>英文級分前</a:t>
              </a:r>
              <a:r>
                <a:rPr lang="en-US" altLang="zh-TW" dirty="0"/>
                <a:t>17</a:t>
              </a:r>
              <a:r>
                <a:rPr lang="zh-TW" altLang="en-US" dirty="0"/>
                <a:t>*</a:t>
              </a:r>
              <a:r>
                <a:rPr lang="en-US" altLang="zh-TW" dirty="0"/>
                <a:t>10</a:t>
              </a:r>
              <a:r>
                <a:rPr lang="zh-TW" altLang="en-US" dirty="0"/>
                <a:t>名</a:t>
              </a:r>
              <a:r>
                <a:rPr lang="en-US" altLang="zh-TW" dirty="0"/>
                <a:t>(170</a:t>
              </a:r>
              <a:r>
                <a:rPr lang="zh-TW" altLang="en-US" dirty="0"/>
                <a:t>名</a:t>
              </a:r>
              <a:r>
                <a:rPr lang="en-US" altLang="zh-TW" dirty="0"/>
                <a:t>)</a:t>
              </a:r>
            </a:p>
            <a:p>
              <a:r>
                <a:rPr lang="zh-TW" altLang="en-US" dirty="0"/>
                <a:t>自然級分前</a:t>
              </a:r>
              <a:r>
                <a:rPr lang="en-US" altLang="zh-TW" dirty="0"/>
                <a:t>17*5</a:t>
              </a:r>
              <a:r>
                <a:rPr lang="zh-TW" altLang="en-US" dirty="0"/>
                <a:t>名</a:t>
              </a:r>
              <a:r>
                <a:rPr lang="en-US" altLang="zh-TW" dirty="0"/>
                <a:t>(85</a:t>
              </a:r>
              <a:r>
                <a:rPr lang="zh-TW" altLang="en-US" dirty="0"/>
                <a:t>名</a:t>
              </a:r>
              <a:r>
                <a:rPr lang="en-US" altLang="zh-TW" dirty="0"/>
                <a:t>)</a:t>
              </a:r>
            </a:p>
            <a:p>
              <a:r>
                <a:rPr lang="zh-TW" altLang="en-US" dirty="0"/>
                <a:t>數學級分前</a:t>
              </a:r>
              <a:r>
                <a:rPr lang="en-US" altLang="zh-TW" dirty="0"/>
                <a:t>17*3</a:t>
              </a:r>
              <a:r>
                <a:rPr lang="zh-TW" altLang="en-US" dirty="0"/>
                <a:t>名</a:t>
              </a:r>
              <a:r>
                <a:rPr lang="en-US" altLang="zh-TW" dirty="0"/>
                <a:t>(51</a:t>
              </a:r>
              <a:r>
                <a:rPr lang="zh-TW" altLang="en-US" dirty="0"/>
                <a:t>名</a:t>
              </a:r>
              <a:r>
                <a:rPr lang="en-US" altLang="zh-TW" dirty="0"/>
                <a:t>=</a:t>
              </a:r>
              <a:r>
                <a:rPr lang="zh-TW" altLang="en-US" dirty="0"/>
                <a:t>預計甄試人數</a:t>
              </a:r>
              <a:r>
                <a:rPr lang="en-US" altLang="zh-TW" dirty="0"/>
                <a:t>)</a:t>
              </a:r>
            </a:p>
            <a:p>
              <a:r>
                <a:rPr lang="en-US" altLang="zh-TW" dirty="0">
                  <a:solidFill>
                    <a:schemeClr val="accent5">
                      <a:lumMod val="75000"/>
                    </a:schemeClr>
                  </a:solidFill>
                </a:rPr>
                <a:t>3.</a:t>
              </a:r>
              <a:r>
                <a:rPr lang="zh-TW" altLang="en-US" dirty="0">
                  <a:solidFill>
                    <a:schemeClr val="accent5">
                      <a:lumMod val="75000"/>
                    </a:schemeClr>
                  </a:solidFill>
                </a:rPr>
                <a:t>同級分超額篩選方式</a:t>
              </a:r>
              <a:r>
                <a:rPr lang="en-US" altLang="zh-TW" dirty="0">
                  <a:solidFill>
                    <a:schemeClr val="accent5">
                      <a:lumMod val="75000"/>
                    </a:schemeClr>
                  </a:solidFill>
                </a:rPr>
                <a:t>:</a:t>
              </a:r>
            </a:p>
            <a:p>
              <a:r>
                <a:rPr lang="zh-TW" altLang="en-US" dirty="0"/>
                <a:t>學測國英數自級分總和</a:t>
              </a:r>
            </a:p>
          </p:txBody>
        </p:sp>
      </p:grpSp>
      <p:sp>
        <p:nvSpPr>
          <p:cNvPr id="12" name="矩形 11">
            <a:extLst>
              <a:ext uri="{FF2B5EF4-FFF2-40B4-BE49-F238E27FC236}">
                <a16:creationId xmlns:a16="http://schemas.microsoft.com/office/drawing/2014/main" id="{82A4132A-E39B-4375-93CB-E22E0B41D03D}"/>
              </a:ext>
            </a:extLst>
          </p:cNvPr>
          <p:cNvSpPr/>
          <p:nvPr/>
        </p:nvSpPr>
        <p:spPr>
          <a:xfrm>
            <a:off x="4665133" y="2252133"/>
            <a:ext cx="5113867" cy="1888067"/>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圖說文字: 直線 12">
            <a:extLst>
              <a:ext uri="{FF2B5EF4-FFF2-40B4-BE49-F238E27FC236}">
                <a16:creationId xmlns:a16="http://schemas.microsoft.com/office/drawing/2014/main" id="{8C99E7CF-03E7-4788-A0CE-49B9E6AA4C80}"/>
              </a:ext>
            </a:extLst>
          </p:cNvPr>
          <p:cNvSpPr/>
          <p:nvPr/>
        </p:nvSpPr>
        <p:spPr>
          <a:xfrm>
            <a:off x="6985000" y="356661"/>
            <a:ext cx="4902199" cy="1874309"/>
          </a:xfrm>
          <a:prstGeom prst="borderCallout1">
            <a:avLst>
              <a:gd name="adj1" fmla="val 44213"/>
              <a:gd name="adj2" fmla="val -791"/>
              <a:gd name="adj3" fmla="val 105471"/>
              <a:gd name="adj4" fmla="val -18823"/>
            </a:avLst>
          </a:prstGeom>
          <a:ln w="28575"/>
        </p:spPr>
        <p:style>
          <a:lnRef idx="1">
            <a:schemeClr val="accent5"/>
          </a:lnRef>
          <a:fillRef idx="2">
            <a:schemeClr val="accent5"/>
          </a:fillRef>
          <a:effectRef idx="1">
            <a:schemeClr val="accent5"/>
          </a:effectRef>
          <a:fontRef idx="minor">
            <a:schemeClr val="dk1"/>
          </a:fontRef>
        </p:style>
        <p:txBody>
          <a:bodyPr rtlCol="0" anchor="t"/>
          <a:lstStyle/>
          <a:p>
            <a:pPr algn="ctr"/>
            <a:r>
              <a:rPr lang="zh-TW" altLang="en-US" sz="2800" b="1" dirty="0"/>
              <a:t>第二階段各校甄試</a:t>
            </a:r>
            <a:endParaRPr lang="en-US" altLang="zh-TW" sz="2800" b="1" dirty="0"/>
          </a:p>
          <a:p>
            <a:r>
              <a:rPr lang="en-US" altLang="zh-TW" dirty="0">
                <a:solidFill>
                  <a:schemeClr val="accent5">
                    <a:lumMod val="75000"/>
                  </a:schemeClr>
                </a:solidFill>
              </a:rPr>
              <a:t>1.</a:t>
            </a:r>
            <a:r>
              <a:rPr lang="zh-TW" altLang="en-US" dirty="0">
                <a:solidFill>
                  <a:schemeClr val="accent5">
                    <a:lumMod val="75000"/>
                  </a:schemeClr>
                </a:solidFill>
              </a:rPr>
              <a:t>學測成績採計方式</a:t>
            </a:r>
            <a:r>
              <a:rPr lang="en-US" altLang="zh-TW" dirty="0">
                <a:solidFill>
                  <a:schemeClr val="accent5">
                    <a:lumMod val="75000"/>
                  </a:schemeClr>
                </a:solidFill>
              </a:rPr>
              <a:t>(%)</a:t>
            </a:r>
          </a:p>
          <a:p>
            <a:r>
              <a:rPr lang="zh-TW" altLang="en-US" dirty="0"/>
              <a:t>英數自</a:t>
            </a:r>
            <a:r>
              <a:rPr lang="en-US" altLang="zh-TW" dirty="0"/>
              <a:t>*1.5</a:t>
            </a:r>
            <a:r>
              <a:rPr lang="zh-TW" altLang="en-US" dirty="0"/>
              <a:t>  國</a:t>
            </a:r>
            <a:r>
              <a:rPr lang="en-US" altLang="zh-TW" dirty="0"/>
              <a:t>*1</a:t>
            </a:r>
            <a:r>
              <a:rPr lang="zh-TW" altLang="en-US" dirty="0"/>
              <a:t> </a:t>
            </a:r>
            <a:r>
              <a:rPr lang="en-US" altLang="zh-TW" dirty="0"/>
              <a:t>(50%)</a:t>
            </a:r>
          </a:p>
          <a:p>
            <a:r>
              <a:rPr lang="en-US" altLang="zh-TW" dirty="0">
                <a:solidFill>
                  <a:schemeClr val="accent5">
                    <a:lumMod val="75000"/>
                  </a:schemeClr>
                </a:solidFill>
              </a:rPr>
              <a:t>2.</a:t>
            </a:r>
            <a:r>
              <a:rPr lang="zh-TW" altLang="en-US" dirty="0">
                <a:solidFill>
                  <a:schemeClr val="accent5">
                    <a:lumMod val="75000"/>
                  </a:schemeClr>
                </a:solidFill>
              </a:rPr>
              <a:t>指定項目及甄試說明</a:t>
            </a:r>
            <a:r>
              <a:rPr lang="en-US" altLang="zh-TW" dirty="0">
                <a:solidFill>
                  <a:schemeClr val="accent5">
                    <a:lumMod val="75000"/>
                  </a:schemeClr>
                </a:solidFill>
              </a:rPr>
              <a:t>(45%+5%)</a:t>
            </a:r>
          </a:p>
          <a:p>
            <a:r>
              <a:rPr lang="zh-TW" altLang="en-US" dirty="0"/>
              <a:t>審查資料包含在校成績證明、自傳、競賽成果</a:t>
            </a:r>
            <a:endParaRPr lang="en-US" altLang="zh-TW" dirty="0"/>
          </a:p>
          <a:p>
            <a:r>
              <a:rPr lang="zh-TW" altLang="en-US" dirty="0"/>
              <a:t>面試分</a:t>
            </a:r>
            <a:r>
              <a:rPr lang="en-US" altLang="zh-TW" dirty="0"/>
              <a:t>2</a:t>
            </a:r>
            <a:r>
              <a:rPr lang="zh-TW" altLang="en-US" dirty="0"/>
              <a:t>場，可擇一參加。未參加不錄取</a:t>
            </a:r>
          </a:p>
        </p:txBody>
      </p:sp>
      <p:sp>
        <p:nvSpPr>
          <p:cNvPr id="14" name="矩形 13">
            <a:extLst>
              <a:ext uri="{FF2B5EF4-FFF2-40B4-BE49-F238E27FC236}">
                <a16:creationId xmlns:a16="http://schemas.microsoft.com/office/drawing/2014/main" id="{A70BEC31-7F67-4380-8D27-A6648ACCD8A7}"/>
              </a:ext>
            </a:extLst>
          </p:cNvPr>
          <p:cNvSpPr/>
          <p:nvPr/>
        </p:nvSpPr>
        <p:spPr>
          <a:xfrm>
            <a:off x="2904067" y="4148668"/>
            <a:ext cx="9287932" cy="1375830"/>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5" name="直線接點 14">
            <a:extLst>
              <a:ext uri="{FF2B5EF4-FFF2-40B4-BE49-F238E27FC236}">
                <a16:creationId xmlns:a16="http://schemas.microsoft.com/office/drawing/2014/main" id="{088EC6AB-A642-4099-8F34-D5C6AA129684}"/>
              </a:ext>
            </a:extLst>
          </p:cNvPr>
          <p:cNvCxnSpPr>
            <a:cxnSpLocks/>
          </p:cNvCxnSpPr>
          <p:nvPr/>
        </p:nvCxnSpPr>
        <p:spPr>
          <a:xfrm flipV="1">
            <a:off x="10022946" y="2239438"/>
            <a:ext cx="636696" cy="1926162"/>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05C2A0BE-7234-4B11-AD32-4BE7AF96DEA4}"/>
              </a:ext>
            </a:extLst>
          </p:cNvPr>
          <p:cNvSpPr/>
          <p:nvPr/>
        </p:nvSpPr>
        <p:spPr>
          <a:xfrm>
            <a:off x="1491343" y="2895600"/>
            <a:ext cx="1175656" cy="12446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8237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71BFEB-D0DF-420B-9C5E-1238D9607DBC}"/>
              </a:ext>
            </a:extLst>
          </p:cNvPr>
          <p:cNvSpPr>
            <a:spLocks noGrp="1"/>
          </p:cNvSpPr>
          <p:nvPr>
            <p:ph type="title"/>
          </p:nvPr>
        </p:nvSpPr>
        <p:spPr/>
        <p:txBody>
          <a:bodyPr/>
          <a:lstStyle/>
          <a:p>
            <a:r>
              <a:rPr lang="zh-TW" altLang="en-US" sz="4000" dirty="0"/>
              <a:t>學測成績五選四</a:t>
            </a:r>
          </a:p>
        </p:txBody>
      </p:sp>
      <p:sp>
        <p:nvSpPr>
          <p:cNvPr id="3" name="內容版面配置區 2">
            <a:extLst>
              <a:ext uri="{FF2B5EF4-FFF2-40B4-BE49-F238E27FC236}">
                <a16:creationId xmlns:a16="http://schemas.microsoft.com/office/drawing/2014/main" id="{966A876C-A34A-486A-974B-9D40AC77D87B}"/>
              </a:ext>
            </a:extLst>
          </p:cNvPr>
          <p:cNvSpPr>
            <a:spLocks noGrp="1"/>
          </p:cNvSpPr>
          <p:nvPr>
            <p:ph idx="1"/>
          </p:nvPr>
        </p:nvSpPr>
        <p:spPr>
          <a:xfrm>
            <a:off x="1154954" y="2603500"/>
            <a:ext cx="9589246" cy="3416300"/>
          </a:xfrm>
        </p:spPr>
        <p:txBody>
          <a:bodyPr>
            <a:normAutofit/>
          </a:bodyPr>
          <a:lstStyle/>
          <a:p>
            <a:r>
              <a:rPr lang="zh-TW" altLang="en-US" sz="3200" dirty="0"/>
              <a:t>各大學檢定、篩選倍率最多採計</a:t>
            </a:r>
            <a:r>
              <a:rPr lang="en-US" altLang="zh-TW" sz="3200" dirty="0"/>
              <a:t>4</a:t>
            </a:r>
            <a:r>
              <a:rPr lang="zh-TW" altLang="en-US" sz="3200" dirty="0"/>
              <a:t>科</a:t>
            </a:r>
            <a:endParaRPr lang="en-US" altLang="zh-TW" sz="3200" dirty="0"/>
          </a:p>
          <a:p>
            <a:r>
              <a:rPr lang="zh-TW" altLang="en-US" sz="3200" dirty="0"/>
              <a:t>可在所選之</a:t>
            </a:r>
            <a:r>
              <a:rPr lang="en-US" altLang="zh-TW" sz="3200" dirty="0"/>
              <a:t>4</a:t>
            </a:r>
            <a:r>
              <a:rPr lang="zh-TW" altLang="en-US" sz="3200" dirty="0"/>
              <a:t>科中另訂「科目組合級分和」</a:t>
            </a:r>
            <a:endParaRPr lang="en-US" altLang="zh-TW" sz="3200" dirty="0"/>
          </a:p>
          <a:p>
            <a:r>
              <a:rPr lang="zh-TW" altLang="en-US" sz="3200" dirty="0"/>
              <a:t>「同級分超額篩選方式」由大學自訂，最多</a:t>
            </a:r>
            <a:r>
              <a:rPr lang="en-US" altLang="zh-TW" sz="3200" dirty="0"/>
              <a:t>4</a:t>
            </a:r>
            <a:r>
              <a:rPr lang="zh-TW" altLang="en-US" sz="3200" dirty="0"/>
              <a:t>科</a:t>
            </a:r>
          </a:p>
        </p:txBody>
      </p:sp>
      <p:pic>
        <p:nvPicPr>
          <p:cNvPr id="4" name="圖片 3">
            <a:extLst>
              <a:ext uri="{FF2B5EF4-FFF2-40B4-BE49-F238E27FC236}">
                <a16:creationId xmlns:a16="http://schemas.microsoft.com/office/drawing/2014/main" id="{77379293-4409-4E1F-B9EC-9D657BDF84BB}"/>
              </a:ext>
            </a:extLst>
          </p:cNvPr>
          <p:cNvPicPr>
            <a:picLocks noChangeAspect="1"/>
          </p:cNvPicPr>
          <p:nvPr/>
        </p:nvPicPr>
        <p:blipFill>
          <a:blip r:embed="rId2"/>
          <a:stretch>
            <a:fillRect/>
          </a:stretch>
        </p:blipFill>
        <p:spPr>
          <a:xfrm>
            <a:off x="6096000" y="4591427"/>
            <a:ext cx="5916613" cy="2162477"/>
          </a:xfrm>
          <a:prstGeom prst="rect">
            <a:avLst/>
          </a:prstGeom>
        </p:spPr>
      </p:pic>
    </p:spTree>
    <p:extLst>
      <p:ext uri="{BB962C8B-B14F-4D97-AF65-F5344CB8AC3E}">
        <p14:creationId xmlns:p14="http://schemas.microsoft.com/office/powerpoint/2010/main" val="3663138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F6E871-656F-4CD3-8792-C195DEE83FA9}"/>
              </a:ext>
            </a:extLst>
          </p:cNvPr>
          <p:cNvSpPr>
            <a:spLocks noGrp="1"/>
          </p:cNvSpPr>
          <p:nvPr>
            <p:ph type="title"/>
          </p:nvPr>
        </p:nvSpPr>
        <p:spPr/>
        <p:txBody>
          <a:bodyPr/>
          <a:lstStyle/>
          <a:p>
            <a:r>
              <a:rPr lang="zh-TW" altLang="en-US" sz="4400" dirty="0"/>
              <a:t>在學測應全考或選考</a:t>
            </a:r>
            <a:r>
              <a:rPr lang="en-US" altLang="zh-TW" sz="4400" dirty="0"/>
              <a:t>?</a:t>
            </a:r>
            <a:endParaRPr lang="zh-TW" altLang="en-US" sz="4400" dirty="0"/>
          </a:p>
        </p:txBody>
      </p:sp>
      <p:sp>
        <p:nvSpPr>
          <p:cNvPr id="3" name="內容版面配置區 2">
            <a:extLst>
              <a:ext uri="{FF2B5EF4-FFF2-40B4-BE49-F238E27FC236}">
                <a16:creationId xmlns:a16="http://schemas.microsoft.com/office/drawing/2014/main" id="{683327D2-5693-46A3-B63F-5A17E59632CD}"/>
              </a:ext>
            </a:extLst>
          </p:cNvPr>
          <p:cNvSpPr>
            <a:spLocks noGrp="1"/>
          </p:cNvSpPr>
          <p:nvPr>
            <p:ph idx="1"/>
          </p:nvPr>
        </p:nvSpPr>
        <p:spPr>
          <a:xfrm>
            <a:off x="1307354" y="4505226"/>
            <a:ext cx="10643756" cy="2464924"/>
          </a:xfrm>
        </p:spPr>
        <p:txBody>
          <a:bodyPr>
            <a:normAutofit/>
          </a:bodyPr>
          <a:lstStyle/>
          <a:p>
            <a:r>
              <a:rPr lang="zh-TW" altLang="en-US" sz="2800" dirty="0">
                <a:solidFill>
                  <a:schemeClr val="accent5">
                    <a:lumMod val="75000"/>
                  </a:schemeClr>
                </a:solidFill>
              </a:rPr>
              <a:t>有明確目標者</a:t>
            </a:r>
            <a:r>
              <a:rPr lang="en-US" altLang="zh-TW" sz="2800" dirty="0">
                <a:solidFill>
                  <a:schemeClr val="accent5">
                    <a:lumMod val="75000"/>
                  </a:schemeClr>
                </a:solidFill>
              </a:rPr>
              <a:t>:</a:t>
            </a:r>
            <a:r>
              <a:rPr lang="zh-TW" altLang="en-US" sz="2800" dirty="0">
                <a:solidFill>
                  <a:schemeClr val="accent5">
                    <a:lumMod val="75000"/>
                  </a:schemeClr>
                </a:solidFill>
              </a:rPr>
              <a:t> </a:t>
            </a:r>
            <a:r>
              <a:rPr lang="zh-TW" altLang="en-US" sz="2800" dirty="0"/>
              <a:t>研究校系參採的考科組合</a:t>
            </a:r>
            <a:endParaRPr lang="en-US" altLang="zh-TW" sz="2800" dirty="0"/>
          </a:p>
          <a:p>
            <a:r>
              <a:rPr lang="zh-TW" altLang="en-US" sz="2800" dirty="0">
                <a:solidFill>
                  <a:schemeClr val="accent5">
                    <a:lumMod val="75000"/>
                  </a:schemeClr>
                </a:solidFill>
              </a:rPr>
              <a:t>有大概方向者</a:t>
            </a:r>
            <a:r>
              <a:rPr lang="en-US" altLang="zh-TW" sz="2800" dirty="0">
                <a:solidFill>
                  <a:schemeClr val="accent5">
                    <a:lumMod val="75000"/>
                  </a:schemeClr>
                </a:solidFill>
              </a:rPr>
              <a:t>:</a:t>
            </a:r>
          </a:p>
          <a:p>
            <a:pPr lvl="1"/>
            <a:r>
              <a:rPr lang="zh-TW" altLang="en-US" sz="2400" dirty="0"/>
              <a:t>從</a:t>
            </a:r>
            <a:r>
              <a:rPr lang="zh-TW" altLang="en-US" sz="2400" dirty="0">
                <a:solidFill>
                  <a:schemeClr val="accent1">
                    <a:lumMod val="75000"/>
                  </a:schemeClr>
                </a:solidFill>
              </a:rPr>
              <a:t>興趣量表</a:t>
            </a:r>
            <a:r>
              <a:rPr lang="en-US" altLang="zh-TW" sz="2400" dirty="0">
                <a:solidFill>
                  <a:schemeClr val="accent1">
                    <a:lumMod val="75000"/>
                  </a:schemeClr>
                </a:solidFill>
              </a:rPr>
              <a:t>/</a:t>
            </a:r>
            <a:r>
              <a:rPr lang="zh-TW" altLang="en-US" sz="2400" dirty="0">
                <a:solidFill>
                  <a:schemeClr val="accent1">
                    <a:lumMod val="75000"/>
                  </a:schemeClr>
                </a:solidFill>
              </a:rPr>
              <a:t>學系探索量表</a:t>
            </a:r>
            <a:r>
              <a:rPr lang="zh-TW" altLang="en-US" sz="2400" dirty="0"/>
              <a:t>或生涯探索中找到有興趣的學群</a:t>
            </a:r>
            <a:endParaRPr lang="en-US" altLang="zh-TW" sz="2400" dirty="0"/>
          </a:p>
          <a:p>
            <a:pPr lvl="1"/>
            <a:r>
              <a:rPr lang="zh-TW" altLang="en-US" sz="2400" dirty="0"/>
              <a:t>從這些學群中分析與規畫對自己有利的考科組合</a:t>
            </a:r>
          </a:p>
        </p:txBody>
      </p:sp>
      <p:grpSp>
        <p:nvGrpSpPr>
          <p:cNvPr id="17" name="群組 16">
            <a:extLst>
              <a:ext uri="{FF2B5EF4-FFF2-40B4-BE49-F238E27FC236}">
                <a16:creationId xmlns:a16="http://schemas.microsoft.com/office/drawing/2014/main" id="{E9AB104E-1500-4025-BA47-6371BC783711}"/>
              </a:ext>
            </a:extLst>
          </p:cNvPr>
          <p:cNvGrpSpPr/>
          <p:nvPr/>
        </p:nvGrpSpPr>
        <p:grpSpPr>
          <a:xfrm>
            <a:off x="2722665" y="1887693"/>
            <a:ext cx="6912945" cy="2284156"/>
            <a:chOff x="2712833" y="2307507"/>
            <a:chExt cx="6912945" cy="2284156"/>
          </a:xfrm>
        </p:grpSpPr>
        <p:sp>
          <p:nvSpPr>
            <p:cNvPr id="4" name="矩形 3">
              <a:extLst>
                <a:ext uri="{FF2B5EF4-FFF2-40B4-BE49-F238E27FC236}">
                  <a16:creationId xmlns:a16="http://schemas.microsoft.com/office/drawing/2014/main" id="{FB109BE8-F9A2-4BB5-9DB1-3E48C4443542}"/>
                </a:ext>
              </a:extLst>
            </p:cNvPr>
            <p:cNvSpPr/>
            <p:nvPr/>
          </p:nvSpPr>
          <p:spPr>
            <a:xfrm>
              <a:off x="2712833" y="2357694"/>
              <a:ext cx="1691148" cy="943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latin typeface="+mj-ea"/>
                  <a:ea typeface="+mj-ea"/>
                </a:rPr>
                <a:t>全考</a:t>
              </a:r>
            </a:p>
          </p:txBody>
        </p:sp>
        <p:sp>
          <p:nvSpPr>
            <p:cNvPr id="6" name="矩形 5">
              <a:extLst>
                <a:ext uri="{FF2B5EF4-FFF2-40B4-BE49-F238E27FC236}">
                  <a16:creationId xmlns:a16="http://schemas.microsoft.com/office/drawing/2014/main" id="{6999862E-9901-4CA6-ADDA-C357CBA689A8}"/>
                </a:ext>
              </a:extLst>
            </p:cNvPr>
            <p:cNvSpPr/>
            <p:nvPr/>
          </p:nvSpPr>
          <p:spPr>
            <a:xfrm>
              <a:off x="2712833" y="3547396"/>
              <a:ext cx="1691148" cy="94389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600" b="1" dirty="0">
                  <a:latin typeface="+mj-ea"/>
                  <a:ea typeface="+mj-ea"/>
                </a:rPr>
                <a:t>選考</a:t>
              </a:r>
            </a:p>
          </p:txBody>
        </p:sp>
        <p:sp>
          <p:nvSpPr>
            <p:cNvPr id="7" name="矩形 6">
              <a:extLst>
                <a:ext uri="{FF2B5EF4-FFF2-40B4-BE49-F238E27FC236}">
                  <a16:creationId xmlns:a16="http://schemas.microsoft.com/office/drawing/2014/main" id="{FC86BE65-47C7-49A1-8248-41C8130232C9}"/>
                </a:ext>
              </a:extLst>
            </p:cNvPr>
            <p:cNvSpPr/>
            <p:nvPr/>
          </p:nvSpPr>
          <p:spPr>
            <a:xfrm>
              <a:off x="6528616" y="3547394"/>
              <a:ext cx="3097161" cy="104426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200" b="1" dirty="0">
                  <a:latin typeface="+mj-ea"/>
                  <a:ea typeface="+mj-ea"/>
                </a:rPr>
                <a:t>集中火力提升</a:t>
              </a:r>
              <a:r>
                <a:rPr lang="en-US" altLang="zh-TW" sz="3200" b="1" dirty="0">
                  <a:latin typeface="+mj-ea"/>
                  <a:ea typeface="+mj-ea"/>
                </a:rPr>
                <a:t>CP</a:t>
              </a:r>
              <a:r>
                <a:rPr lang="zh-TW" altLang="en-US" sz="3200" b="1" dirty="0">
                  <a:latin typeface="+mj-ea"/>
                  <a:ea typeface="+mj-ea"/>
                </a:rPr>
                <a:t>值</a:t>
              </a:r>
            </a:p>
          </p:txBody>
        </p:sp>
        <p:sp>
          <p:nvSpPr>
            <p:cNvPr id="8" name="矩形 7">
              <a:extLst>
                <a:ext uri="{FF2B5EF4-FFF2-40B4-BE49-F238E27FC236}">
                  <a16:creationId xmlns:a16="http://schemas.microsoft.com/office/drawing/2014/main" id="{23382C4C-CF74-440D-AE9E-B45ABA60185B}"/>
                </a:ext>
              </a:extLst>
            </p:cNvPr>
            <p:cNvSpPr/>
            <p:nvPr/>
          </p:nvSpPr>
          <p:spPr>
            <a:xfrm>
              <a:off x="6528617" y="2307507"/>
              <a:ext cx="3097161" cy="1044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latin typeface="+mj-ea"/>
                  <a:ea typeface="+mj-ea"/>
                </a:rPr>
                <a:t>全部認真準備</a:t>
              </a:r>
            </a:p>
          </p:txBody>
        </p:sp>
        <p:cxnSp>
          <p:nvCxnSpPr>
            <p:cNvPr id="10" name="直線單箭頭接點 9">
              <a:extLst>
                <a:ext uri="{FF2B5EF4-FFF2-40B4-BE49-F238E27FC236}">
                  <a16:creationId xmlns:a16="http://schemas.microsoft.com/office/drawing/2014/main" id="{3A74EC56-84F5-4C1E-A62E-AFBEF9FDC0DF}"/>
                </a:ext>
              </a:extLst>
            </p:cNvPr>
            <p:cNvCxnSpPr>
              <a:stCxn id="4" idx="3"/>
            </p:cNvCxnSpPr>
            <p:nvPr/>
          </p:nvCxnSpPr>
          <p:spPr>
            <a:xfrm>
              <a:off x="4403981" y="2829642"/>
              <a:ext cx="2124636" cy="12398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47B71AF6-B516-41B2-A70A-D7474601CFE9}"/>
                </a:ext>
              </a:extLst>
            </p:cNvPr>
            <p:cNvCxnSpPr>
              <a:cxnSpLocks/>
              <a:stCxn id="4" idx="3"/>
              <a:endCxn id="8" idx="1"/>
            </p:cNvCxnSpPr>
            <p:nvPr/>
          </p:nvCxnSpPr>
          <p:spPr>
            <a:xfrm>
              <a:off x="4403981" y="2829642"/>
              <a:ext cx="212463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9823030B-7288-4490-B7C2-0E6E13D4CEA8}"/>
                </a:ext>
              </a:extLst>
            </p:cNvPr>
            <p:cNvCxnSpPr>
              <a:cxnSpLocks/>
              <a:stCxn id="6" idx="3"/>
              <a:endCxn id="7" idx="1"/>
            </p:cNvCxnSpPr>
            <p:nvPr/>
          </p:nvCxnSpPr>
          <p:spPr>
            <a:xfrm>
              <a:off x="4403981" y="4019344"/>
              <a:ext cx="2124635" cy="5018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sp>
        <p:nvSpPr>
          <p:cNvPr id="19" name="星形: 十二角 18">
            <a:extLst>
              <a:ext uri="{FF2B5EF4-FFF2-40B4-BE49-F238E27FC236}">
                <a16:creationId xmlns:a16="http://schemas.microsoft.com/office/drawing/2014/main" id="{4152AB0D-FC69-4A95-95E2-A8A087F4B883}"/>
              </a:ext>
            </a:extLst>
          </p:cNvPr>
          <p:cNvSpPr/>
          <p:nvPr/>
        </p:nvSpPr>
        <p:spPr>
          <a:xfrm>
            <a:off x="9229724" y="4071478"/>
            <a:ext cx="2962276" cy="1933575"/>
          </a:xfrm>
          <a:prstGeom prst="star12">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dirty="0"/>
              <a:t>真的可以放棄嗎</a:t>
            </a:r>
            <a:r>
              <a:rPr lang="en-US" altLang="zh-TW" sz="2400" dirty="0"/>
              <a:t>?</a:t>
            </a:r>
            <a:endParaRPr lang="zh-TW" altLang="en-US" sz="2400" dirty="0"/>
          </a:p>
        </p:txBody>
      </p:sp>
    </p:spTree>
    <p:extLst>
      <p:ext uri="{BB962C8B-B14F-4D97-AF65-F5344CB8AC3E}">
        <p14:creationId xmlns:p14="http://schemas.microsoft.com/office/powerpoint/2010/main" val="81760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017814" y="1944994"/>
            <a:ext cx="10156366" cy="4519929"/>
            <a:chOff x="0" y="2319350"/>
            <a:chExt cx="9163685" cy="4538980"/>
          </a:xfrm>
        </p:grpSpPr>
        <p:sp>
          <p:nvSpPr>
            <p:cNvPr id="5" name="object 5"/>
            <p:cNvSpPr/>
            <p:nvPr/>
          </p:nvSpPr>
          <p:spPr>
            <a:xfrm>
              <a:off x="0" y="2338401"/>
              <a:ext cx="9144000" cy="451959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87627" y="2338400"/>
              <a:ext cx="1368425" cy="226695"/>
            </a:xfrm>
            <a:custGeom>
              <a:avLst/>
              <a:gdLst/>
              <a:ahLst/>
              <a:cxnLst/>
              <a:rect l="l" t="t" r="r" b="b"/>
              <a:pathLst>
                <a:path w="1368425" h="226694">
                  <a:moveTo>
                    <a:pt x="0" y="226491"/>
                  </a:moveTo>
                  <a:lnTo>
                    <a:pt x="1368171" y="226491"/>
                  </a:lnTo>
                  <a:lnTo>
                    <a:pt x="1368171" y="0"/>
                  </a:lnTo>
                  <a:lnTo>
                    <a:pt x="0" y="0"/>
                  </a:lnTo>
                  <a:lnTo>
                    <a:pt x="0" y="226491"/>
                  </a:lnTo>
                  <a:close/>
                </a:path>
              </a:pathLst>
            </a:custGeom>
            <a:ln w="38100">
              <a:solidFill>
                <a:srgbClr val="FF0000"/>
              </a:solidFill>
            </a:ln>
          </p:spPr>
          <p:txBody>
            <a:bodyPr wrap="square" lIns="0" tIns="0" rIns="0" bIns="0" rtlCol="0"/>
            <a:lstStyle/>
            <a:p>
              <a:endParaRPr/>
            </a:p>
          </p:txBody>
        </p:sp>
        <p:sp>
          <p:nvSpPr>
            <p:cNvPr id="7" name="object 7"/>
            <p:cNvSpPr/>
            <p:nvPr/>
          </p:nvSpPr>
          <p:spPr>
            <a:xfrm>
              <a:off x="8676513" y="2717368"/>
              <a:ext cx="467995" cy="226695"/>
            </a:xfrm>
            <a:custGeom>
              <a:avLst/>
              <a:gdLst/>
              <a:ahLst/>
              <a:cxnLst/>
              <a:rect l="l" t="t" r="r" b="b"/>
              <a:pathLst>
                <a:path w="467995" h="226694">
                  <a:moveTo>
                    <a:pt x="0" y="226491"/>
                  </a:moveTo>
                  <a:lnTo>
                    <a:pt x="467550" y="226491"/>
                  </a:lnTo>
                  <a:lnTo>
                    <a:pt x="467550" y="0"/>
                  </a:lnTo>
                  <a:lnTo>
                    <a:pt x="0" y="0"/>
                  </a:lnTo>
                  <a:lnTo>
                    <a:pt x="0" y="226491"/>
                  </a:lnTo>
                  <a:close/>
                </a:path>
              </a:pathLst>
            </a:custGeom>
            <a:ln w="38100">
              <a:solidFill>
                <a:srgbClr val="FF0000"/>
              </a:solidFill>
            </a:ln>
          </p:spPr>
          <p:txBody>
            <a:bodyPr wrap="square" lIns="0" tIns="0" rIns="0" bIns="0" rtlCol="0"/>
            <a:lstStyle/>
            <a:p>
              <a:endParaRPr/>
            </a:p>
          </p:txBody>
        </p:sp>
      </p:grpSp>
      <p:sp>
        <p:nvSpPr>
          <p:cNvPr id="2" name="object 2"/>
          <p:cNvSpPr txBox="1">
            <a:spLocks noGrp="1"/>
          </p:cNvSpPr>
          <p:nvPr>
            <p:ph type="title"/>
          </p:nvPr>
        </p:nvSpPr>
        <p:spPr>
          <a:xfrm>
            <a:off x="596489" y="1039105"/>
            <a:ext cx="10657840" cy="607217"/>
          </a:xfrm>
          <a:prstGeom prst="rect">
            <a:avLst/>
          </a:prstGeom>
          <a:noFill/>
          <a:ln>
            <a:noFill/>
          </a:ln>
        </p:spPr>
        <p:txBody>
          <a:bodyPr vert="horz" wrap="square" lIns="0" tIns="113664" rIns="0" bIns="0" rtlCol="0">
            <a:spAutoFit/>
          </a:bodyPr>
          <a:lstStyle/>
          <a:p>
            <a:pPr algn="ctr">
              <a:lnSpc>
                <a:spcPct val="100000"/>
              </a:lnSpc>
              <a:spcBef>
                <a:spcPts val="894"/>
              </a:spcBef>
            </a:pPr>
            <a:r>
              <a:rPr lang="zh-TW" altLang="en-US" sz="3200" b="1" dirty="0">
                <a:latin typeface="標楷體" panose="03000509000000000000" pitchFamily="65" charset="-120"/>
                <a:ea typeface="標楷體" panose="03000509000000000000" pitchFamily="65" charset="-120"/>
              </a:rPr>
              <a:t>線上查詢興趣測驗與學系探索量表結果</a:t>
            </a:r>
            <a:endParaRPr sz="3200" b="1" dirty="0">
              <a:latin typeface="標楷體" panose="03000509000000000000" pitchFamily="65" charset="-120"/>
              <a:ea typeface="標楷體" panose="03000509000000000000" pitchFamily="65" charset="-120"/>
            </a:endParaRPr>
          </a:p>
        </p:txBody>
      </p:sp>
      <p:sp>
        <p:nvSpPr>
          <p:cNvPr id="3" name="object 3"/>
          <p:cNvSpPr txBox="1"/>
          <p:nvPr/>
        </p:nvSpPr>
        <p:spPr>
          <a:xfrm>
            <a:off x="448208" y="5530562"/>
            <a:ext cx="11474873" cy="1000915"/>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0" tIns="13335" rIns="0" bIns="0" rtlCol="0">
            <a:spAutoFit/>
          </a:bodyPr>
          <a:lstStyle/>
          <a:p>
            <a:pPr marL="12700">
              <a:lnSpc>
                <a:spcPts val="3810"/>
              </a:lnSpc>
              <a:spcBef>
                <a:spcPts val="105"/>
              </a:spcBef>
            </a:pPr>
            <a:r>
              <a:rPr sz="2800" b="1" spc="-10" dirty="0">
                <a:latin typeface="標楷體" panose="03000509000000000000" pitchFamily="65" charset="-120"/>
                <a:ea typeface="標楷體" panose="03000509000000000000" pitchFamily="65" charset="-120"/>
                <a:cs typeface="WenQuanYi Zen Hei Mono"/>
              </a:rPr>
              <a:t>(</a:t>
            </a:r>
            <a:r>
              <a:rPr sz="2800" b="1" dirty="0">
                <a:latin typeface="標楷體" panose="03000509000000000000" pitchFamily="65" charset="-120"/>
                <a:ea typeface="標楷體" panose="03000509000000000000" pitchFamily="65" charset="-120"/>
                <a:cs typeface="WenQuanYi Zen Hei Mono"/>
              </a:rPr>
              <a:t>一</a:t>
            </a:r>
            <a:r>
              <a:rPr sz="2800" b="1" spc="-5" dirty="0">
                <a:latin typeface="標楷體" panose="03000509000000000000" pitchFamily="65" charset="-120"/>
                <a:ea typeface="標楷體" panose="03000509000000000000" pitchFamily="65" charset="-120"/>
                <a:cs typeface="WenQuanYi Zen Hei Mono"/>
              </a:rPr>
              <a:t>)</a:t>
            </a:r>
            <a:r>
              <a:rPr lang="en-US" sz="2800" b="1" dirty="0">
                <a:latin typeface="標楷體" panose="03000509000000000000" pitchFamily="65" charset="-120"/>
                <a:ea typeface="標楷體" panose="03000509000000000000" pitchFamily="65" charset="-120"/>
                <a:cs typeface="WenQuanYi Zen Hei Mono"/>
              </a:rPr>
              <a:t>Google</a:t>
            </a:r>
            <a:r>
              <a:rPr lang="zh-TW" altLang="en-US" sz="2800" b="1" dirty="0">
                <a:latin typeface="標楷體" panose="03000509000000000000" pitchFamily="65" charset="-120"/>
                <a:ea typeface="標楷體" panose="03000509000000000000" pitchFamily="65" charset="-120"/>
                <a:cs typeface="WenQuanYi Zen Hei Mono"/>
              </a:rPr>
              <a:t>「大考中心」</a:t>
            </a:r>
            <a:r>
              <a:rPr sz="2800" b="1" dirty="0" err="1">
                <a:latin typeface="標楷體" panose="03000509000000000000" pitchFamily="65" charset="-120"/>
                <a:ea typeface="標楷體" panose="03000509000000000000" pitchFamily="65" charset="-120"/>
                <a:cs typeface="WenQuanYi Zen Hei Mono"/>
              </a:rPr>
              <a:t>網站</a:t>
            </a:r>
            <a:r>
              <a:rPr sz="2800" b="1" spc="-15" dirty="0" err="1">
                <a:latin typeface="標楷體" panose="03000509000000000000" pitchFamily="65" charset="-120"/>
                <a:ea typeface="標楷體" panose="03000509000000000000" pitchFamily="65" charset="-120"/>
                <a:cs typeface="WenQuanYi Zen Hei Mono"/>
              </a:rPr>
              <a:t>首</a:t>
            </a:r>
            <a:r>
              <a:rPr sz="2800" b="1" dirty="0" err="1">
                <a:latin typeface="標楷體" panose="03000509000000000000" pitchFamily="65" charset="-120"/>
                <a:ea typeface="標楷體" panose="03000509000000000000" pitchFamily="65" charset="-120"/>
                <a:cs typeface="WenQuanYi Zen Hei Mono"/>
              </a:rPr>
              <a:t>頁</a:t>
            </a:r>
            <a:r>
              <a:rPr sz="2800" b="1" dirty="0">
                <a:latin typeface="標楷體" panose="03000509000000000000" pitchFamily="65" charset="-120"/>
                <a:ea typeface="標楷體" panose="03000509000000000000" pitchFamily="65" charset="-120"/>
                <a:cs typeface="Carlito"/>
              </a:rPr>
              <a:t>(</a:t>
            </a:r>
            <a:r>
              <a:rPr sz="2800" b="1" u="heavy" spc="-25" dirty="0">
                <a:uFill>
                  <a:solidFill>
                    <a:srgbClr val="0000FF"/>
                  </a:solidFill>
                </a:uFill>
                <a:latin typeface="標楷體" panose="03000509000000000000" pitchFamily="65" charset="-120"/>
                <a:ea typeface="標楷體" panose="03000509000000000000" pitchFamily="65" charset="-120"/>
                <a:cs typeface="Carlito"/>
                <a:hlinkClick r:id="rId3"/>
              </a:rPr>
              <a:t>https://career.ceec.edu.tw</a:t>
            </a:r>
            <a:r>
              <a:rPr sz="2800" b="1" spc="-25" dirty="0">
                <a:latin typeface="標楷體" panose="03000509000000000000" pitchFamily="65" charset="-120"/>
                <a:ea typeface="標楷體" panose="03000509000000000000" pitchFamily="65" charset="-120"/>
                <a:cs typeface="Carlito"/>
              </a:rPr>
              <a:t>)</a:t>
            </a:r>
            <a:endParaRPr lang="en-US" sz="2800" b="1" spc="-25" dirty="0">
              <a:latin typeface="標楷體" panose="03000509000000000000" pitchFamily="65" charset="-120"/>
              <a:ea typeface="標楷體" panose="03000509000000000000" pitchFamily="65" charset="-120"/>
              <a:cs typeface="Carlito"/>
            </a:endParaRPr>
          </a:p>
          <a:p>
            <a:pPr marL="12700">
              <a:lnSpc>
                <a:spcPts val="3810"/>
              </a:lnSpc>
              <a:spcBef>
                <a:spcPts val="105"/>
              </a:spcBef>
            </a:pPr>
            <a:r>
              <a:rPr lang="zh-TW" altLang="en-US" sz="2800" b="1" spc="15" dirty="0">
                <a:latin typeface="標楷體" panose="03000509000000000000" pitchFamily="65" charset="-120"/>
                <a:ea typeface="標楷體" panose="03000509000000000000" pitchFamily="65" charset="-120"/>
                <a:cs typeface="WenQuanYi Zen Hei Mono"/>
              </a:rPr>
              <a:t>　　</a:t>
            </a:r>
            <a:r>
              <a:rPr sz="2800" b="1" spc="15" dirty="0" err="1">
                <a:latin typeface="標楷體" panose="03000509000000000000" pitchFamily="65" charset="-120"/>
                <a:ea typeface="標楷體" panose="03000509000000000000" pitchFamily="65" charset="-120"/>
                <a:cs typeface="WenQuanYi Zen Hei Mono"/>
              </a:rPr>
              <a:t>點</a:t>
            </a:r>
            <a:r>
              <a:rPr sz="2800" b="1" dirty="0" err="1">
                <a:latin typeface="標楷體" panose="03000509000000000000" pitchFamily="65" charset="-120"/>
                <a:ea typeface="標楷體" panose="03000509000000000000" pitchFamily="65" charset="-120"/>
                <a:cs typeface="WenQuanYi Zen Hei Mono"/>
              </a:rPr>
              <a:t>選右上</a:t>
            </a:r>
            <a:r>
              <a:rPr sz="2800" b="1" spc="5" dirty="0" err="1">
                <a:latin typeface="標楷體" panose="03000509000000000000" pitchFamily="65" charset="-120"/>
                <a:ea typeface="標楷體" panose="03000509000000000000" pitchFamily="65" charset="-120"/>
                <a:cs typeface="WenQuanYi Zen Hei Mono"/>
              </a:rPr>
              <a:t>方</a:t>
            </a:r>
            <a:r>
              <a:rPr sz="2800" b="1" spc="-15" dirty="0" err="1">
                <a:latin typeface="標楷體" panose="03000509000000000000" pitchFamily="65" charset="-120"/>
                <a:ea typeface="標楷體" panose="03000509000000000000" pitchFamily="65" charset="-120"/>
                <a:cs typeface="WenQuanYi Zen Hei Mono"/>
              </a:rPr>
              <a:t>【</a:t>
            </a:r>
            <a:r>
              <a:rPr sz="2800" b="1" dirty="0" err="1">
                <a:latin typeface="標楷體" panose="03000509000000000000" pitchFamily="65" charset="-120"/>
                <a:ea typeface="標楷體" panose="03000509000000000000" pitchFamily="65" charset="-120"/>
                <a:cs typeface="WenQuanYi Zen Hei Mono"/>
              </a:rPr>
              <a:t>登入</a:t>
            </a:r>
            <a:r>
              <a:rPr sz="2800" b="1" dirty="0">
                <a:latin typeface="標楷體" panose="03000509000000000000" pitchFamily="65" charset="-120"/>
                <a:ea typeface="標楷體" panose="03000509000000000000" pitchFamily="65" charset="-120"/>
                <a:cs typeface="WenQuanYi Zen Hei Mono"/>
              </a:rPr>
              <a:t>】</a:t>
            </a:r>
          </a:p>
        </p:txBody>
      </p:sp>
    </p:spTree>
    <p:extLst>
      <p:ext uri="{BB962C8B-B14F-4D97-AF65-F5344CB8AC3E}">
        <p14:creationId xmlns:p14="http://schemas.microsoft.com/office/powerpoint/2010/main" val="2722042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4587" y="1248179"/>
            <a:ext cx="6540500" cy="444352"/>
          </a:xfrm>
          <a:prstGeom prst="rect">
            <a:avLst/>
          </a:prstGeom>
        </p:spPr>
        <p:txBody>
          <a:bodyPr vert="horz" wrap="square" lIns="0" tIns="13335" rIns="0" bIns="0" rtlCol="0">
            <a:spAutoFit/>
          </a:bodyPr>
          <a:lstStyle/>
          <a:p>
            <a:pPr marL="12700">
              <a:lnSpc>
                <a:spcPct val="100000"/>
              </a:lnSpc>
              <a:spcBef>
                <a:spcPts val="105"/>
              </a:spcBef>
            </a:pPr>
            <a:r>
              <a:rPr sz="2800" b="1" spc="-10" dirty="0">
                <a:solidFill>
                  <a:srgbClr val="D9D9D9"/>
                </a:solidFill>
                <a:latin typeface="標楷體" panose="03000509000000000000" pitchFamily="65" charset="-120"/>
                <a:ea typeface="標楷體" panose="03000509000000000000" pitchFamily="65" charset="-120"/>
                <a:cs typeface="WenQuanYi Zen Hei Mono"/>
              </a:rPr>
              <a:t>(</a:t>
            </a:r>
            <a:r>
              <a:rPr sz="2800" b="1" spc="5" dirty="0">
                <a:solidFill>
                  <a:srgbClr val="D9D9D9"/>
                </a:solidFill>
                <a:latin typeface="標楷體" panose="03000509000000000000" pitchFamily="65" charset="-120"/>
                <a:ea typeface="標楷體" panose="03000509000000000000" pitchFamily="65" charset="-120"/>
                <a:cs typeface="WenQuanYi Zen Hei Mono"/>
              </a:rPr>
              <a:t>二</a:t>
            </a:r>
            <a:r>
              <a:rPr sz="2800" b="1" spc="-10" dirty="0">
                <a:solidFill>
                  <a:srgbClr val="D9D9D9"/>
                </a:solidFill>
                <a:latin typeface="標楷體" panose="03000509000000000000" pitchFamily="65" charset="-120"/>
                <a:ea typeface="標楷體" panose="03000509000000000000" pitchFamily="65" charset="-120"/>
                <a:cs typeface="WenQuanYi Zen Hei Mono"/>
              </a:rPr>
              <a:t>)</a:t>
            </a:r>
            <a:r>
              <a:rPr sz="2800" b="1" spc="5" dirty="0">
                <a:solidFill>
                  <a:srgbClr val="D9D9D9"/>
                </a:solidFill>
                <a:latin typeface="標楷體" panose="03000509000000000000" pitchFamily="65" charset="-120"/>
                <a:ea typeface="標楷體" panose="03000509000000000000" pitchFamily="65" charset="-120"/>
                <a:cs typeface="WenQuanYi Zen Hei Mono"/>
              </a:rPr>
              <a:t>選擇右</a:t>
            </a:r>
            <a:r>
              <a:rPr sz="2800" b="1" spc="-15" dirty="0">
                <a:solidFill>
                  <a:srgbClr val="D9D9D9"/>
                </a:solidFill>
                <a:latin typeface="標楷體" panose="03000509000000000000" pitchFamily="65" charset="-120"/>
                <a:ea typeface="標楷體" panose="03000509000000000000" pitchFamily="65" charset="-120"/>
                <a:cs typeface="WenQuanYi Zen Hei Mono"/>
              </a:rPr>
              <a:t>方</a:t>
            </a:r>
            <a:r>
              <a:rPr sz="2800" b="1" dirty="0">
                <a:solidFill>
                  <a:srgbClr val="D9D9D9"/>
                </a:solidFill>
                <a:latin typeface="標楷體" panose="03000509000000000000" pitchFamily="65" charset="-120"/>
                <a:ea typeface="標楷體" panose="03000509000000000000" pitchFamily="65" charset="-120"/>
                <a:cs typeface="WenQuanYi Zen Hei Mono"/>
              </a:rPr>
              <a:t>【</a:t>
            </a:r>
            <a:r>
              <a:rPr sz="2800" b="1" spc="5" dirty="0">
                <a:solidFill>
                  <a:srgbClr val="D9D9D9"/>
                </a:solidFill>
                <a:latin typeface="標楷體" panose="03000509000000000000" pitchFamily="65" charset="-120"/>
                <a:ea typeface="標楷體" panose="03000509000000000000" pitchFamily="65" charset="-120"/>
                <a:cs typeface="WenQuanYi Zen Hei Mono"/>
              </a:rPr>
              <a:t>學</a:t>
            </a:r>
            <a:r>
              <a:rPr sz="2800" b="1" spc="-10" dirty="0">
                <a:solidFill>
                  <a:srgbClr val="D9D9D9"/>
                </a:solidFill>
                <a:latin typeface="標楷體" panose="03000509000000000000" pitchFamily="65" charset="-120"/>
                <a:ea typeface="標楷體" panose="03000509000000000000" pitchFamily="65" charset="-120"/>
                <a:cs typeface="WenQuanYi Zen Hei Mono"/>
              </a:rPr>
              <a:t>生</a:t>
            </a:r>
            <a:r>
              <a:rPr sz="2800" b="1" spc="5" dirty="0">
                <a:solidFill>
                  <a:srgbClr val="D9D9D9"/>
                </a:solidFill>
                <a:latin typeface="標楷體" panose="03000509000000000000" pitchFamily="65" charset="-120"/>
                <a:ea typeface="標楷體" panose="03000509000000000000" pitchFamily="65" charset="-120"/>
                <a:cs typeface="WenQuanYi Zen Hei Mono"/>
              </a:rPr>
              <a:t>登</a:t>
            </a:r>
            <a:r>
              <a:rPr sz="2800" b="1" spc="-5" dirty="0">
                <a:solidFill>
                  <a:srgbClr val="D9D9D9"/>
                </a:solidFill>
                <a:latin typeface="標楷體" panose="03000509000000000000" pitchFamily="65" charset="-120"/>
                <a:ea typeface="標楷體" panose="03000509000000000000" pitchFamily="65" charset="-120"/>
                <a:cs typeface="WenQuanYi Zen Hei Mono"/>
              </a:rPr>
              <a:t>入</a:t>
            </a:r>
            <a:r>
              <a:rPr sz="2800" b="1" spc="5" dirty="0">
                <a:solidFill>
                  <a:srgbClr val="D9D9D9"/>
                </a:solidFill>
                <a:latin typeface="標楷體" panose="03000509000000000000" pitchFamily="65" charset="-120"/>
                <a:ea typeface="標楷體" panose="03000509000000000000" pitchFamily="65" charset="-120"/>
                <a:cs typeface="WenQuanYi Zen Hei Mono"/>
              </a:rPr>
              <a:t>】</a:t>
            </a:r>
            <a:endParaRPr sz="2800" b="1" dirty="0">
              <a:solidFill>
                <a:srgbClr val="D9D9D9"/>
              </a:solidFill>
              <a:latin typeface="標楷體" panose="03000509000000000000" pitchFamily="65" charset="-120"/>
              <a:ea typeface="標楷體" panose="03000509000000000000" pitchFamily="65" charset="-120"/>
              <a:cs typeface="WenQuanYi Zen Hei Mono"/>
            </a:endParaRPr>
          </a:p>
        </p:txBody>
      </p:sp>
      <p:grpSp>
        <p:nvGrpSpPr>
          <p:cNvPr id="5" name="群組 4"/>
          <p:cNvGrpSpPr/>
          <p:nvPr/>
        </p:nvGrpSpPr>
        <p:grpSpPr>
          <a:xfrm>
            <a:off x="972670" y="2052918"/>
            <a:ext cx="10246659" cy="2710074"/>
            <a:chOff x="972670" y="2052918"/>
            <a:chExt cx="10246659" cy="2710074"/>
          </a:xfrm>
        </p:grpSpPr>
        <p:sp>
          <p:nvSpPr>
            <p:cNvPr id="3" name="object 3"/>
            <p:cNvSpPr/>
            <p:nvPr/>
          </p:nvSpPr>
          <p:spPr>
            <a:xfrm>
              <a:off x="972670" y="2052918"/>
              <a:ext cx="10246659" cy="2710074"/>
            </a:xfrm>
            <a:prstGeom prst="rect">
              <a:avLst/>
            </a:prstGeom>
            <a:blipFill>
              <a:blip r:embed="rId2" cstate="print"/>
              <a:stretch>
                <a:fillRect/>
              </a:stretch>
            </a:blipFill>
          </p:spPr>
          <p:txBody>
            <a:bodyPr wrap="square" lIns="0" tIns="0" rIns="0" bIns="0" rtlCol="0"/>
            <a:lstStyle/>
            <a:p>
              <a:endParaRPr/>
            </a:p>
          </p:txBody>
        </p:sp>
        <p:sp>
          <p:nvSpPr>
            <p:cNvPr id="4" name="橢圓 3"/>
            <p:cNvSpPr/>
            <p:nvPr/>
          </p:nvSpPr>
          <p:spPr>
            <a:xfrm>
              <a:off x="6096000" y="2554941"/>
              <a:ext cx="2079812" cy="19632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矩形 5"/>
          <p:cNvSpPr/>
          <p:nvPr/>
        </p:nvSpPr>
        <p:spPr>
          <a:xfrm>
            <a:off x="5438339" y="4631267"/>
            <a:ext cx="3395134" cy="872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預設帳密為學生的身分證字號</a:t>
            </a:r>
          </a:p>
        </p:txBody>
      </p:sp>
    </p:spTree>
    <p:extLst>
      <p:ext uri="{BB962C8B-B14F-4D97-AF65-F5344CB8AC3E}">
        <p14:creationId xmlns:p14="http://schemas.microsoft.com/office/powerpoint/2010/main" val="4266189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FD9B63-3509-48F8-9571-8679B25E24A0}"/>
              </a:ext>
            </a:extLst>
          </p:cNvPr>
          <p:cNvSpPr>
            <a:spLocks noGrp="1"/>
          </p:cNvSpPr>
          <p:nvPr>
            <p:ph type="title"/>
          </p:nvPr>
        </p:nvSpPr>
        <p:spPr>
          <a:xfrm>
            <a:off x="745379" y="973668"/>
            <a:ext cx="8761413" cy="706964"/>
          </a:xfrm>
        </p:spPr>
        <p:txBody>
          <a:bodyPr/>
          <a:lstStyle/>
          <a:p>
            <a:r>
              <a:rPr lang="en-US" altLang="zh-TW" sz="4000" b="1" dirty="0"/>
              <a:t>109</a:t>
            </a:r>
            <a:r>
              <a:rPr lang="zh-TW" altLang="en-US" sz="4000" b="1" dirty="0"/>
              <a:t>學年度採計項目</a:t>
            </a:r>
          </a:p>
        </p:txBody>
      </p:sp>
      <p:sp>
        <p:nvSpPr>
          <p:cNvPr id="3" name="內容版面配置區 2">
            <a:extLst>
              <a:ext uri="{FF2B5EF4-FFF2-40B4-BE49-F238E27FC236}">
                <a16:creationId xmlns:a16="http://schemas.microsoft.com/office/drawing/2014/main" id="{EE67E6B9-1D00-491E-8743-80EFDCCADB8C}"/>
              </a:ext>
            </a:extLst>
          </p:cNvPr>
          <p:cNvSpPr>
            <a:spLocks noGrp="1"/>
          </p:cNvSpPr>
          <p:nvPr>
            <p:ph idx="1"/>
          </p:nvPr>
        </p:nvSpPr>
        <p:spPr>
          <a:xfrm>
            <a:off x="1154954" y="2603499"/>
            <a:ext cx="8761413" cy="3906157"/>
          </a:xfrm>
        </p:spPr>
        <p:txBody>
          <a:bodyPr>
            <a:normAutofit/>
          </a:bodyPr>
          <a:lstStyle/>
          <a:p>
            <a:r>
              <a:rPr lang="zh-TW" altLang="en-US" sz="3200" dirty="0">
                <a:solidFill>
                  <a:srgbClr val="FF0000"/>
                </a:solidFill>
              </a:rPr>
              <a:t>自然組</a:t>
            </a:r>
            <a:r>
              <a:rPr lang="zh-TW" altLang="en-US" sz="3200" dirty="0"/>
              <a:t>採計科目</a:t>
            </a:r>
            <a:r>
              <a:rPr lang="en-US" altLang="zh-TW" sz="3200" dirty="0"/>
              <a:t>:</a:t>
            </a:r>
            <a:r>
              <a:rPr lang="zh-TW" altLang="en-US" sz="3200" dirty="0"/>
              <a:t> </a:t>
            </a:r>
            <a:r>
              <a:rPr lang="en-US" altLang="zh-TW" sz="3200" dirty="0"/>
              <a:t>4</a:t>
            </a:r>
            <a:r>
              <a:rPr lang="zh-TW" altLang="en-US" sz="3200" dirty="0"/>
              <a:t>科最多</a:t>
            </a:r>
            <a:endParaRPr lang="en-US" altLang="zh-TW" sz="3200" dirty="0"/>
          </a:p>
          <a:p>
            <a:pPr lvl="1"/>
            <a:r>
              <a:rPr lang="zh-TW" altLang="en-US" sz="3600" b="0" i="0" dirty="0">
                <a:solidFill>
                  <a:srgbClr val="555555"/>
                </a:solidFill>
                <a:effectLst/>
                <a:latin typeface="Montserrat"/>
              </a:rPr>
              <a:t>「國、英、數、自」組合為大宗</a:t>
            </a:r>
            <a:endParaRPr lang="en-US" altLang="zh-TW" sz="3600" b="0" i="0" dirty="0">
              <a:solidFill>
                <a:srgbClr val="555555"/>
              </a:solidFill>
              <a:effectLst/>
              <a:latin typeface="Montserrat"/>
            </a:endParaRPr>
          </a:p>
          <a:p>
            <a:pPr lvl="1"/>
            <a:r>
              <a:rPr lang="zh-TW" altLang="en-US" sz="3600" dirty="0">
                <a:solidFill>
                  <a:srgbClr val="555555"/>
                </a:solidFill>
                <a:latin typeface="Montserrat"/>
              </a:rPr>
              <a:t>其次為</a:t>
            </a:r>
            <a:r>
              <a:rPr lang="zh-TW" altLang="en-US" sz="3600" b="0" i="0" dirty="0">
                <a:solidFill>
                  <a:srgbClr val="555555"/>
                </a:solidFill>
                <a:effectLst/>
                <a:latin typeface="Montserrat"/>
              </a:rPr>
              <a:t>「國、英、社、自」</a:t>
            </a:r>
            <a:endParaRPr lang="en-US" altLang="zh-TW" sz="3000" dirty="0"/>
          </a:p>
          <a:p>
            <a:r>
              <a:rPr lang="zh-TW" altLang="en-US" sz="3200" dirty="0">
                <a:solidFill>
                  <a:srgbClr val="FF0000"/>
                </a:solidFill>
              </a:rPr>
              <a:t>社會組</a:t>
            </a:r>
            <a:r>
              <a:rPr lang="zh-TW" altLang="en-US" sz="3200" dirty="0"/>
              <a:t>採計科目</a:t>
            </a:r>
            <a:r>
              <a:rPr lang="en-US" altLang="zh-TW" sz="3200" dirty="0"/>
              <a:t>:3~4</a:t>
            </a:r>
            <a:r>
              <a:rPr lang="zh-TW" altLang="en-US" sz="3200" dirty="0"/>
              <a:t>科</a:t>
            </a:r>
            <a:endParaRPr lang="en-US" altLang="zh-TW" sz="3200" dirty="0"/>
          </a:p>
          <a:p>
            <a:pPr lvl="1"/>
            <a:r>
              <a:rPr lang="zh-TW" altLang="en-US" sz="3600" b="0" i="0" dirty="0">
                <a:solidFill>
                  <a:srgbClr val="555555"/>
                </a:solidFill>
                <a:effectLst/>
                <a:latin typeface="Montserrat"/>
              </a:rPr>
              <a:t>「國、英、社」最多</a:t>
            </a:r>
            <a:endParaRPr lang="en-US" altLang="zh-TW" sz="3600" b="0" i="0" dirty="0">
              <a:solidFill>
                <a:srgbClr val="555555"/>
              </a:solidFill>
              <a:effectLst/>
              <a:latin typeface="Montserrat"/>
            </a:endParaRPr>
          </a:p>
          <a:p>
            <a:pPr lvl="1"/>
            <a:r>
              <a:rPr lang="zh-TW" altLang="en-US" sz="3600" b="0" i="0" dirty="0">
                <a:solidFill>
                  <a:srgbClr val="555555"/>
                </a:solidFill>
                <a:effectLst/>
                <a:latin typeface="Montserrat"/>
              </a:rPr>
              <a:t>其次是「國、英、數、社」</a:t>
            </a:r>
            <a:endParaRPr lang="en-US" altLang="zh-TW" sz="3000" dirty="0"/>
          </a:p>
        </p:txBody>
      </p:sp>
      <p:pic>
        <p:nvPicPr>
          <p:cNvPr id="5" name="圖片 4">
            <a:hlinkClick r:id="rId2"/>
            <a:extLst>
              <a:ext uri="{FF2B5EF4-FFF2-40B4-BE49-F238E27FC236}">
                <a16:creationId xmlns:a16="http://schemas.microsoft.com/office/drawing/2014/main" id="{388EC464-6E1C-4A32-819B-3786A543154F}"/>
              </a:ext>
            </a:extLst>
          </p:cNvPr>
          <p:cNvPicPr>
            <a:picLocks noChangeAspect="1"/>
          </p:cNvPicPr>
          <p:nvPr/>
        </p:nvPicPr>
        <p:blipFill>
          <a:blip r:embed="rId3"/>
          <a:stretch>
            <a:fillRect/>
          </a:stretch>
        </p:blipFill>
        <p:spPr>
          <a:xfrm>
            <a:off x="7455637" y="1193589"/>
            <a:ext cx="2051155" cy="755689"/>
          </a:xfrm>
          <a:prstGeom prst="rect">
            <a:avLst/>
          </a:prstGeom>
        </p:spPr>
      </p:pic>
    </p:spTree>
    <p:extLst>
      <p:ext uri="{BB962C8B-B14F-4D97-AF65-F5344CB8AC3E}">
        <p14:creationId xmlns:p14="http://schemas.microsoft.com/office/powerpoint/2010/main" val="3565658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F6E871-656F-4CD3-8792-C195DEE83FA9}"/>
              </a:ext>
            </a:extLst>
          </p:cNvPr>
          <p:cNvSpPr>
            <a:spLocks noGrp="1"/>
          </p:cNvSpPr>
          <p:nvPr>
            <p:ph type="title"/>
          </p:nvPr>
        </p:nvSpPr>
        <p:spPr/>
        <p:txBody>
          <a:bodyPr/>
          <a:lstStyle/>
          <a:p>
            <a:r>
              <a:rPr lang="zh-TW" altLang="en-US" sz="4400" dirty="0"/>
              <a:t>在學測應全考或選考</a:t>
            </a:r>
            <a:r>
              <a:rPr lang="en-US" altLang="zh-TW" sz="4400" dirty="0"/>
              <a:t>?</a:t>
            </a:r>
            <a:endParaRPr lang="zh-TW" altLang="en-US" sz="4400" dirty="0"/>
          </a:p>
        </p:txBody>
      </p:sp>
      <p:sp>
        <p:nvSpPr>
          <p:cNvPr id="3" name="內容版面配置區 2">
            <a:extLst>
              <a:ext uri="{FF2B5EF4-FFF2-40B4-BE49-F238E27FC236}">
                <a16:creationId xmlns:a16="http://schemas.microsoft.com/office/drawing/2014/main" id="{683327D2-5693-46A3-B63F-5A17E59632CD}"/>
              </a:ext>
            </a:extLst>
          </p:cNvPr>
          <p:cNvSpPr>
            <a:spLocks noGrp="1"/>
          </p:cNvSpPr>
          <p:nvPr>
            <p:ph idx="1"/>
          </p:nvPr>
        </p:nvSpPr>
        <p:spPr>
          <a:xfrm>
            <a:off x="1433944" y="4789232"/>
            <a:ext cx="10643756" cy="1933576"/>
          </a:xfrm>
        </p:spPr>
        <p:txBody>
          <a:bodyPr>
            <a:normAutofit lnSpcReduction="10000"/>
          </a:bodyPr>
          <a:lstStyle/>
          <a:p>
            <a:pPr marL="0" indent="0">
              <a:buNone/>
            </a:pPr>
            <a:r>
              <a:rPr lang="en-US" altLang="zh-TW" sz="3600" dirty="0">
                <a:solidFill>
                  <a:schemeClr val="accent5">
                    <a:lumMod val="75000"/>
                  </a:schemeClr>
                </a:solidFill>
              </a:rPr>
              <a:t>KEY POINT</a:t>
            </a:r>
          </a:p>
          <a:p>
            <a:r>
              <a:rPr lang="zh-TW" altLang="en-US" sz="3600" dirty="0">
                <a:solidFill>
                  <a:schemeClr val="tx1"/>
                </a:solidFill>
              </a:rPr>
              <a:t>是否夠認識自己的興趣學群</a:t>
            </a:r>
            <a:r>
              <a:rPr lang="en-US" altLang="zh-TW" sz="3600" dirty="0">
                <a:solidFill>
                  <a:schemeClr val="tx1"/>
                </a:solidFill>
              </a:rPr>
              <a:t>?</a:t>
            </a:r>
          </a:p>
          <a:p>
            <a:r>
              <a:rPr lang="zh-TW" altLang="en-US" sz="3600" dirty="0">
                <a:solidFill>
                  <a:schemeClr val="tx1"/>
                </a:solidFill>
              </a:rPr>
              <a:t>確信自己不會有改變的可能</a:t>
            </a:r>
            <a:r>
              <a:rPr lang="en-US" altLang="zh-TW" sz="3600" dirty="0">
                <a:solidFill>
                  <a:schemeClr val="tx1"/>
                </a:solidFill>
              </a:rPr>
              <a:t>?</a:t>
            </a:r>
            <a:endParaRPr lang="zh-TW" altLang="en-US" sz="3200" dirty="0">
              <a:solidFill>
                <a:schemeClr val="tx1"/>
              </a:solidFill>
            </a:endParaRPr>
          </a:p>
        </p:txBody>
      </p:sp>
      <p:grpSp>
        <p:nvGrpSpPr>
          <p:cNvPr id="17" name="群組 16">
            <a:extLst>
              <a:ext uri="{FF2B5EF4-FFF2-40B4-BE49-F238E27FC236}">
                <a16:creationId xmlns:a16="http://schemas.microsoft.com/office/drawing/2014/main" id="{E9AB104E-1500-4025-BA47-6371BC783711}"/>
              </a:ext>
            </a:extLst>
          </p:cNvPr>
          <p:cNvGrpSpPr/>
          <p:nvPr/>
        </p:nvGrpSpPr>
        <p:grpSpPr>
          <a:xfrm>
            <a:off x="2722665" y="1887693"/>
            <a:ext cx="6912945" cy="2284156"/>
            <a:chOff x="2712833" y="2307507"/>
            <a:chExt cx="6912945" cy="2284156"/>
          </a:xfrm>
        </p:grpSpPr>
        <p:sp>
          <p:nvSpPr>
            <p:cNvPr id="4" name="矩形 3">
              <a:extLst>
                <a:ext uri="{FF2B5EF4-FFF2-40B4-BE49-F238E27FC236}">
                  <a16:creationId xmlns:a16="http://schemas.microsoft.com/office/drawing/2014/main" id="{FB109BE8-F9A2-4BB5-9DB1-3E48C4443542}"/>
                </a:ext>
              </a:extLst>
            </p:cNvPr>
            <p:cNvSpPr/>
            <p:nvPr/>
          </p:nvSpPr>
          <p:spPr>
            <a:xfrm>
              <a:off x="2712833" y="2357694"/>
              <a:ext cx="1691148" cy="943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latin typeface="+mj-ea"/>
                  <a:ea typeface="+mj-ea"/>
                </a:rPr>
                <a:t>全考</a:t>
              </a:r>
            </a:p>
          </p:txBody>
        </p:sp>
        <p:sp>
          <p:nvSpPr>
            <p:cNvPr id="6" name="矩形 5">
              <a:extLst>
                <a:ext uri="{FF2B5EF4-FFF2-40B4-BE49-F238E27FC236}">
                  <a16:creationId xmlns:a16="http://schemas.microsoft.com/office/drawing/2014/main" id="{6999862E-9901-4CA6-ADDA-C357CBA689A8}"/>
                </a:ext>
              </a:extLst>
            </p:cNvPr>
            <p:cNvSpPr/>
            <p:nvPr/>
          </p:nvSpPr>
          <p:spPr>
            <a:xfrm>
              <a:off x="2712833" y="3547396"/>
              <a:ext cx="1691148" cy="94389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600" b="1" dirty="0">
                  <a:latin typeface="+mj-ea"/>
                  <a:ea typeface="+mj-ea"/>
                </a:rPr>
                <a:t>選考</a:t>
              </a:r>
            </a:p>
          </p:txBody>
        </p:sp>
        <p:sp>
          <p:nvSpPr>
            <p:cNvPr id="7" name="矩形 6">
              <a:extLst>
                <a:ext uri="{FF2B5EF4-FFF2-40B4-BE49-F238E27FC236}">
                  <a16:creationId xmlns:a16="http://schemas.microsoft.com/office/drawing/2014/main" id="{FC86BE65-47C7-49A1-8248-41C8130232C9}"/>
                </a:ext>
              </a:extLst>
            </p:cNvPr>
            <p:cNvSpPr/>
            <p:nvPr/>
          </p:nvSpPr>
          <p:spPr>
            <a:xfrm>
              <a:off x="6528616" y="3547394"/>
              <a:ext cx="3097161" cy="104426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200" b="1" dirty="0">
                  <a:latin typeface="+mj-ea"/>
                  <a:ea typeface="+mj-ea"/>
                </a:rPr>
                <a:t>集中火力提升</a:t>
              </a:r>
              <a:r>
                <a:rPr lang="en-US" altLang="zh-TW" sz="3200" b="1" dirty="0">
                  <a:latin typeface="+mj-ea"/>
                  <a:ea typeface="+mj-ea"/>
                </a:rPr>
                <a:t>CP</a:t>
              </a:r>
              <a:r>
                <a:rPr lang="zh-TW" altLang="en-US" sz="3200" b="1" dirty="0">
                  <a:latin typeface="+mj-ea"/>
                  <a:ea typeface="+mj-ea"/>
                </a:rPr>
                <a:t>值</a:t>
              </a:r>
            </a:p>
          </p:txBody>
        </p:sp>
        <p:sp>
          <p:nvSpPr>
            <p:cNvPr id="8" name="矩形 7">
              <a:extLst>
                <a:ext uri="{FF2B5EF4-FFF2-40B4-BE49-F238E27FC236}">
                  <a16:creationId xmlns:a16="http://schemas.microsoft.com/office/drawing/2014/main" id="{23382C4C-CF74-440D-AE9E-B45ABA60185B}"/>
                </a:ext>
              </a:extLst>
            </p:cNvPr>
            <p:cNvSpPr/>
            <p:nvPr/>
          </p:nvSpPr>
          <p:spPr>
            <a:xfrm>
              <a:off x="6528617" y="2307507"/>
              <a:ext cx="3097161" cy="1044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latin typeface="+mj-ea"/>
                  <a:ea typeface="+mj-ea"/>
                </a:rPr>
                <a:t>全部認真準備</a:t>
              </a:r>
            </a:p>
          </p:txBody>
        </p:sp>
        <p:cxnSp>
          <p:nvCxnSpPr>
            <p:cNvPr id="10" name="直線單箭頭接點 9">
              <a:extLst>
                <a:ext uri="{FF2B5EF4-FFF2-40B4-BE49-F238E27FC236}">
                  <a16:creationId xmlns:a16="http://schemas.microsoft.com/office/drawing/2014/main" id="{3A74EC56-84F5-4C1E-A62E-AFBEF9FDC0DF}"/>
                </a:ext>
              </a:extLst>
            </p:cNvPr>
            <p:cNvCxnSpPr>
              <a:stCxn id="4" idx="3"/>
            </p:cNvCxnSpPr>
            <p:nvPr/>
          </p:nvCxnSpPr>
          <p:spPr>
            <a:xfrm>
              <a:off x="4403981" y="2829642"/>
              <a:ext cx="2124636" cy="12398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47B71AF6-B516-41B2-A70A-D7474601CFE9}"/>
                </a:ext>
              </a:extLst>
            </p:cNvPr>
            <p:cNvCxnSpPr>
              <a:cxnSpLocks/>
              <a:stCxn id="4" idx="3"/>
              <a:endCxn id="8" idx="1"/>
            </p:cNvCxnSpPr>
            <p:nvPr/>
          </p:nvCxnSpPr>
          <p:spPr>
            <a:xfrm>
              <a:off x="4403981" y="2829642"/>
              <a:ext cx="212463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9823030B-7288-4490-B7C2-0E6E13D4CEA8}"/>
                </a:ext>
              </a:extLst>
            </p:cNvPr>
            <p:cNvCxnSpPr>
              <a:cxnSpLocks/>
              <a:stCxn id="6" idx="3"/>
              <a:endCxn id="7" idx="1"/>
            </p:cNvCxnSpPr>
            <p:nvPr/>
          </p:nvCxnSpPr>
          <p:spPr>
            <a:xfrm>
              <a:off x="4403981" y="4019344"/>
              <a:ext cx="2124635" cy="5018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sp>
        <p:nvSpPr>
          <p:cNvPr id="19" name="星形: 十二角 18">
            <a:extLst>
              <a:ext uri="{FF2B5EF4-FFF2-40B4-BE49-F238E27FC236}">
                <a16:creationId xmlns:a16="http://schemas.microsoft.com/office/drawing/2014/main" id="{4152AB0D-FC69-4A95-95E2-A8A087F4B883}"/>
              </a:ext>
            </a:extLst>
          </p:cNvPr>
          <p:cNvSpPr/>
          <p:nvPr/>
        </p:nvSpPr>
        <p:spPr>
          <a:xfrm>
            <a:off x="9115424" y="4268637"/>
            <a:ext cx="2962276" cy="1933575"/>
          </a:xfrm>
          <a:prstGeom prst="star12">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dirty="0"/>
              <a:t>全考比較保險</a:t>
            </a:r>
          </a:p>
        </p:txBody>
      </p:sp>
    </p:spTree>
    <p:custDataLst>
      <p:tags r:id="rId1"/>
    </p:custDataLst>
    <p:extLst>
      <p:ext uri="{BB962C8B-B14F-4D97-AF65-F5344CB8AC3E}">
        <p14:creationId xmlns:p14="http://schemas.microsoft.com/office/powerpoint/2010/main" val="51314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09B3DE-68CE-45BF-9E45-D98C0D813C24}"/>
              </a:ext>
            </a:extLst>
          </p:cNvPr>
          <p:cNvSpPr>
            <a:spLocks noGrp="1"/>
          </p:cNvSpPr>
          <p:nvPr>
            <p:ph type="title"/>
          </p:nvPr>
        </p:nvSpPr>
        <p:spPr>
          <a:xfrm>
            <a:off x="1047750" y="960478"/>
            <a:ext cx="8761413" cy="706964"/>
          </a:xfrm>
        </p:spPr>
        <p:txBody>
          <a:bodyPr/>
          <a:lstStyle/>
          <a:p>
            <a:r>
              <a:rPr lang="zh-TW" altLang="en-US" sz="4000" b="1" dirty="0"/>
              <a:t>大學入學考試介紹</a:t>
            </a:r>
          </a:p>
        </p:txBody>
      </p:sp>
      <p:graphicFrame>
        <p:nvGraphicFramePr>
          <p:cNvPr id="4" name="資料庫圖表 3">
            <a:extLst>
              <a:ext uri="{FF2B5EF4-FFF2-40B4-BE49-F238E27FC236}">
                <a16:creationId xmlns:a16="http://schemas.microsoft.com/office/drawing/2014/main" id="{27059F04-9567-4A16-A8EC-A98C01E4A16A}"/>
              </a:ext>
            </a:extLst>
          </p:cNvPr>
          <p:cNvGraphicFramePr/>
          <p:nvPr>
            <p:extLst>
              <p:ext uri="{D42A27DB-BD31-4B8C-83A1-F6EECF244321}">
                <p14:modId xmlns:p14="http://schemas.microsoft.com/office/powerpoint/2010/main" val="975346527"/>
              </p:ext>
            </p:extLst>
          </p:nvPr>
        </p:nvGraphicFramePr>
        <p:xfrm>
          <a:off x="1917699" y="1110191"/>
          <a:ext cx="11312526" cy="5852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a:extLst>
              <a:ext uri="{FF2B5EF4-FFF2-40B4-BE49-F238E27FC236}">
                <a16:creationId xmlns:a16="http://schemas.microsoft.com/office/drawing/2014/main" id="{D23751E6-9E6C-41E2-B119-6B7FDAFB2776}"/>
              </a:ext>
            </a:extLst>
          </p:cNvPr>
          <p:cNvSpPr/>
          <p:nvPr/>
        </p:nvSpPr>
        <p:spPr>
          <a:xfrm>
            <a:off x="3524250" y="2495549"/>
            <a:ext cx="1285875" cy="55562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200" dirty="0"/>
              <a:t>英聽</a:t>
            </a:r>
          </a:p>
        </p:txBody>
      </p:sp>
      <p:sp>
        <p:nvSpPr>
          <p:cNvPr id="6" name="矩形 5">
            <a:extLst>
              <a:ext uri="{FF2B5EF4-FFF2-40B4-BE49-F238E27FC236}">
                <a16:creationId xmlns:a16="http://schemas.microsoft.com/office/drawing/2014/main" id="{7251E3F5-C71C-4A21-A608-2EA3A684EA68}"/>
              </a:ext>
            </a:extLst>
          </p:cNvPr>
          <p:cNvSpPr/>
          <p:nvPr/>
        </p:nvSpPr>
        <p:spPr>
          <a:xfrm>
            <a:off x="1047750" y="4729162"/>
            <a:ext cx="3495675" cy="55562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r>
              <a:rPr lang="zh-TW" altLang="en-US" sz="3200" dirty="0"/>
              <a:t>音樂、美術、體育</a:t>
            </a:r>
          </a:p>
        </p:txBody>
      </p:sp>
      <p:sp>
        <p:nvSpPr>
          <p:cNvPr id="7" name="矩形 6">
            <a:extLst>
              <a:ext uri="{FF2B5EF4-FFF2-40B4-BE49-F238E27FC236}">
                <a16:creationId xmlns:a16="http://schemas.microsoft.com/office/drawing/2014/main" id="{3A42522E-6C85-46B2-929E-AC6BBD2A3150}"/>
              </a:ext>
            </a:extLst>
          </p:cNvPr>
          <p:cNvSpPr/>
          <p:nvPr/>
        </p:nvSpPr>
        <p:spPr>
          <a:xfrm>
            <a:off x="10496550" y="2571749"/>
            <a:ext cx="1285875" cy="55562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200" dirty="0"/>
              <a:t>學測</a:t>
            </a:r>
          </a:p>
        </p:txBody>
      </p:sp>
      <p:sp>
        <p:nvSpPr>
          <p:cNvPr id="8" name="矩形 7">
            <a:extLst>
              <a:ext uri="{FF2B5EF4-FFF2-40B4-BE49-F238E27FC236}">
                <a16:creationId xmlns:a16="http://schemas.microsoft.com/office/drawing/2014/main" id="{3B944BFC-408B-48CA-AEE0-7708D2CE7C95}"/>
              </a:ext>
            </a:extLst>
          </p:cNvPr>
          <p:cNvSpPr/>
          <p:nvPr/>
        </p:nvSpPr>
        <p:spPr>
          <a:xfrm>
            <a:off x="10496549" y="5006975"/>
            <a:ext cx="1285875" cy="55562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200" dirty="0"/>
              <a:t>指考</a:t>
            </a:r>
          </a:p>
        </p:txBody>
      </p:sp>
      <p:sp>
        <p:nvSpPr>
          <p:cNvPr id="9" name="矩形 8">
            <a:extLst>
              <a:ext uri="{FF2B5EF4-FFF2-40B4-BE49-F238E27FC236}">
                <a16:creationId xmlns:a16="http://schemas.microsoft.com/office/drawing/2014/main" id="{1FD7EB40-3942-45CC-B471-5182D8D755F6}"/>
              </a:ext>
            </a:extLst>
          </p:cNvPr>
          <p:cNvSpPr/>
          <p:nvPr/>
        </p:nvSpPr>
        <p:spPr>
          <a:xfrm>
            <a:off x="1314452" y="3101975"/>
            <a:ext cx="3495674" cy="5556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3200" dirty="0"/>
              <a:t>每年</a:t>
            </a:r>
            <a:r>
              <a:rPr lang="en-US" altLang="zh-TW" sz="3200" dirty="0"/>
              <a:t>10</a:t>
            </a:r>
            <a:r>
              <a:rPr lang="zh-TW" altLang="en-US" sz="3200" dirty="0"/>
              <a:t>、</a:t>
            </a:r>
            <a:r>
              <a:rPr lang="en-US" altLang="zh-TW" sz="3200" dirty="0"/>
              <a:t>12</a:t>
            </a:r>
            <a:r>
              <a:rPr lang="zh-TW" altLang="en-US" sz="3200" dirty="0"/>
              <a:t>月考試</a:t>
            </a:r>
          </a:p>
        </p:txBody>
      </p:sp>
      <p:sp>
        <p:nvSpPr>
          <p:cNvPr id="10" name="矩形 9">
            <a:extLst>
              <a:ext uri="{FF2B5EF4-FFF2-40B4-BE49-F238E27FC236}">
                <a16:creationId xmlns:a16="http://schemas.microsoft.com/office/drawing/2014/main" id="{60737171-5BB5-4289-92FE-B0289883D332}"/>
              </a:ext>
            </a:extLst>
          </p:cNvPr>
          <p:cNvSpPr/>
          <p:nvPr/>
        </p:nvSpPr>
        <p:spPr>
          <a:xfrm>
            <a:off x="1181100" y="5469996"/>
            <a:ext cx="3362324" cy="5556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3200" dirty="0"/>
              <a:t>約每年</a:t>
            </a:r>
            <a:r>
              <a:rPr lang="en-US" altLang="zh-TW" sz="3200" dirty="0"/>
              <a:t>2</a:t>
            </a:r>
            <a:r>
              <a:rPr lang="zh-TW" altLang="en-US" sz="3200" dirty="0"/>
              <a:t>月初考試</a:t>
            </a:r>
          </a:p>
        </p:txBody>
      </p:sp>
      <p:sp>
        <p:nvSpPr>
          <p:cNvPr id="11" name="矩形 10">
            <a:extLst>
              <a:ext uri="{FF2B5EF4-FFF2-40B4-BE49-F238E27FC236}">
                <a16:creationId xmlns:a16="http://schemas.microsoft.com/office/drawing/2014/main" id="{F742C172-023A-4CE8-BA92-24E882139EC5}"/>
              </a:ext>
            </a:extLst>
          </p:cNvPr>
          <p:cNvSpPr/>
          <p:nvPr/>
        </p:nvSpPr>
        <p:spPr>
          <a:xfrm>
            <a:off x="8734425" y="6025622"/>
            <a:ext cx="3362324" cy="5556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3200" dirty="0"/>
              <a:t>約每年</a:t>
            </a:r>
            <a:r>
              <a:rPr lang="en-US" altLang="zh-TW" sz="3200" dirty="0"/>
              <a:t>7</a:t>
            </a:r>
            <a:r>
              <a:rPr lang="zh-TW" altLang="en-US" sz="3200" dirty="0"/>
              <a:t>月初考試</a:t>
            </a:r>
          </a:p>
        </p:txBody>
      </p:sp>
      <p:sp>
        <p:nvSpPr>
          <p:cNvPr id="12" name="矩形 11">
            <a:extLst>
              <a:ext uri="{FF2B5EF4-FFF2-40B4-BE49-F238E27FC236}">
                <a16:creationId xmlns:a16="http://schemas.microsoft.com/office/drawing/2014/main" id="{6FB3043D-7437-420C-B527-2F1C43C5216B}"/>
              </a:ext>
            </a:extLst>
          </p:cNvPr>
          <p:cNvSpPr/>
          <p:nvPr/>
        </p:nvSpPr>
        <p:spPr>
          <a:xfrm>
            <a:off x="8593139" y="3480857"/>
            <a:ext cx="3362324" cy="5556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3200" dirty="0"/>
              <a:t>約每年</a:t>
            </a:r>
            <a:r>
              <a:rPr lang="en-US" altLang="zh-TW" sz="3200" dirty="0"/>
              <a:t>1</a:t>
            </a:r>
            <a:r>
              <a:rPr lang="zh-TW" altLang="en-US" sz="3200" dirty="0"/>
              <a:t>月底考試</a:t>
            </a:r>
          </a:p>
        </p:txBody>
      </p:sp>
    </p:spTree>
    <p:extLst>
      <p:ext uri="{BB962C8B-B14F-4D97-AF65-F5344CB8AC3E}">
        <p14:creationId xmlns:p14="http://schemas.microsoft.com/office/powerpoint/2010/main" val="159957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939ECE-F269-417F-9C0C-896D7FE6F1D4}"/>
              </a:ext>
            </a:extLst>
          </p:cNvPr>
          <p:cNvSpPr>
            <a:spLocks noGrp="1"/>
          </p:cNvSpPr>
          <p:nvPr>
            <p:ph type="title"/>
          </p:nvPr>
        </p:nvSpPr>
        <p:spPr>
          <a:xfrm>
            <a:off x="879651" y="963836"/>
            <a:ext cx="9522878" cy="706964"/>
          </a:xfrm>
        </p:spPr>
        <p:txBody>
          <a:bodyPr/>
          <a:lstStyle/>
          <a:p>
            <a:r>
              <a:rPr lang="zh-TW" altLang="en-US" sz="4000" b="1" dirty="0"/>
              <a:t>個人申請第二階段指定項目甄試常見型式</a:t>
            </a:r>
          </a:p>
        </p:txBody>
      </p:sp>
      <p:sp>
        <p:nvSpPr>
          <p:cNvPr id="3" name="內容版面配置區 2">
            <a:extLst>
              <a:ext uri="{FF2B5EF4-FFF2-40B4-BE49-F238E27FC236}">
                <a16:creationId xmlns:a16="http://schemas.microsoft.com/office/drawing/2014/main" id="{40E1570D-ADDE-462C-B3EA-6407AFCAE64B}"/>
              </a:ext>
            </a:extLst>
          </p:cNvPr>
          <p:cNvSpPr>
            <a:spLocks noGrp="1"/>
          </p:cNvSpPr>
          <p:nvPr>
            <p:ph idx="1"/>
          </p:nvPr>
        </p:nvSpPr>
        <p:spPr>
          <a:xfrm>
            <a:off x="1228260" y="2936021"/>
            <a:ext cx="8825659" cy="3416300"/>
          </a:xfrm>
        </p:spPr>
        <p:txBody>
          <a:bodyPr>
            <a:normAutofit/>
          </a:bodyPr>
          <a:lstStyle/>
          <a:p>
            <a:r>
              <a:rPr lang="zh-TW" altLang="en-US" sz="3200" dirty="0"/>
              <a:t>採計部分學測成績</a:t>
            </a:r>
            <a:endParaRPr lang="en-US" altLang="zh-TW" sz="3200" dirty="0"/>
          </a:p>
          <a:p>
            <a:r>
              <a:rPr lang="zh-TW" altLang="en-US" sz="3600" b="1" i="1" u="sng" dirty="0">
                <a:solidFill>
                  <a:srgbClr val="FF0000"/>
                </a:solidFill>
                <a:effectLst>
                  <a:outerShdw blurRad="38100" dist="38100" dir="2700000" algn="tl">
                    <a:srgbClr val="000000">
                      <a:alpha val="43137"/>
                    </a:srgbClr>
                  </a:outerShdw>
                </a:effectLst>
              </a:rPr>
              <a:t>備審資料</a:t>
            </a:r>
            <a:endParaRPr lang="en-US" altLang="zh-TW" sz="3600" b="1" i="1" u="sng" dirty="0">
              <a:solidFill>
                <a:srgbClr val="FF0000"/>
              </a:solidFill>
              <a:effectLst>
                <a:outerShdw blurRad="38100" dist="38100" dir="2700000" algn="tl">
                  <a:srgbClr val="000000">
                    <a:alpha val="43137"/>
                  </a:srgbClr>
                </a:outerShdw>
              </a:effectLst>
            </a:endParaRPr>
          </a:p>
          <a:p>
            <a:r>
              <a:rPr lang="zh-TW" altLang="en-US" sz="3200" dirty="0"/>
              <a:t>加考專業筆試、小論文</a:t>
            </a:r>
            <a:endParaRPr lang="en-US" altLang="zh-TW" sz="3200" dirty="0"/>
          </a:p>
          <a:p>
            <a:r>
              <a:rPr lang="zh-TW" altLang="en-US" sz="3200" dirty="0"/>
              <a:t>術科考試</a:t>
            </a:r>
            <a:endParaRPr lang="en-US" altLang="zh-TW" sz="3200" dirty="0"/>
          </a:p>
          <a:p>
            <a:r>
              <a:rPr lang="zh-TW" altLang="en-US" sz="3200" dirty="0"/>
              <a:t>面試</a:t>
            </a:r>
            <a:r>
              <a:rPr lang="en-US" altLang="zh-TW" sz="3200" dirty="0"/>
              <a:t>:</a:t>
            </a:r>
            <a:r>
              <a:rPr lang="zh-TW" altLang="en-US" sz="3200" dirty="0"/>
              <a:t>多對一或團體面試</a:t>
            </a:r>
          </a:p>
        </p:txBody>
      </p:sp>
      <p:pic>
        <p:nvPicPr>
          <p:cNvPr id="5" name="圖片 4">
            <a:extLst>
              <a:ext uri="{FF2B5EF4-FFF2-40B4-BE49-F238E27FC236}">
                <a16:creationId xmlns:a16="http://schemas.microsoft.com/office/drawing/2014/main" id="{6FA0644B-250E-4B8C-94FB-E2DC85468049}"/>
              </a:ext>
            </a:extLst>
          </p:cNvPr>
          <p:cNvPicPr>
            <a:picLocks noChangeAspect="1"/>
          </p:cNvPicPr>
          <p:nvPr/>
        </p:nvPicPr>
        <p:blipFill>
          <a:blip r:embed="rId3"/>
          <a:stretch>
            <a:fillRect/>
          </a:stretch>
        </p:blipFill>
        <p:spPr>
          <a:xfrm>
            <a:off x="7024687" y="3524250"/>
            <a:ext cx="4491139" cy="3162300"/>
          </a:xfrm>
          <a:prstGeom prst="rect">
            <a:avLst/>
          </a:prstGeom>
        </p:spPr>
      </p:pic>
    </p:spTree>
    <p:custDataLst>
      <p:tags r:id="rId1"/>
    </p:custDataLst>
    <p:extLst>
      <p:ext uri="{BB962C8B-B14F-4D97-AF65-F5344CB8AC3E}">
        <p14:creationId xmlns:p14="http://schemas.microsoft.com/office/powerpoint/2010/main" val="870182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13715B3-9A9D-4EDD-B38A-AF43D47D30CA}"/>
              </a:ext>
            </a:extLst>
          </p:cNvPr>
          <p:cNvSpPr>
            <a:spLocks noGrp="1"/>
          </p:cNvSpPr>
          <p:nvPr>
            <p:ph type="title"/>
          </p:nvPr>
        </p:nvSpPr>
        <p:spPr/>
        <p:txBody>
          <a:bodyPr/>
          <a:lstStyle/>
          <a:p>
            <a:r>
              <a:rPr lang="zh-TW" altLang="en-US" b="1" dirty="0"/>
              <a:t>不同領域重視的能力不同</a:t>
            </a:r>
          </a:p>
        </p:txBody>
      </p:sp>
      <p:graphicFrame>
        <p:nvGraphicFramePr>
          <p:cNvPr id="6" name="內容版面配置區 5">
            <a:extLst>
              <a:ext uri="{FF2B5EF4-FFF2-40B4-BE49-F238E27FC236}">
                <a16:creationId xmlns:a16="http://schemas.microsoft.com/office/drawing/2014/main" id="{0E5F4C43-4943-434A-B62E-5C13CFE6C929}"/>
              </a:ext>
            </a:extLst>
          </p:cNvPr>
          <p:cNvGraphicFramePr>
            <a:graphicFrameLocks noGrp="1"/>
          </p:cNvGraphicFramePr>
          <p:nvPr>
            <p:ph sz="half" idx="1"/>
            <p:extLst>
              <p:ext uri="{D42A27DB-BD31-4B8C-83A1-F6EECF244321}">
                <p14:modId xmlns:p14="http://schemas.microsoft.com/office/powerpoint/2010/main" val="3121118739"/>
              </p:ext>
            </p:extLst>
          </p:nvPr>
        </p:nvGraphicFramePr>
        <p:xfrm>
          <a:off x="1154954" y="2190750"/>
          <a:ext cx="10325100"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6894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558E98-36D3-4FD0-A0D9-CD7643675944}"/>
              </a:ext>
            </a:extLst>
          </p:cNvPr>
          <p:cNvSpPr>
            <a:spLocks noGrp="1"/>
          </p:cNvSpPr>
          <p:nvPr>
            <p:ph type="title"/>
          </p:nvPr>
        </p:nvSpPr>
        <p:spPr/>
        <p:txBody>
          <a:bodyPr/>
          <a:lstStyle/>
          <a:p>
            <a:r>
              <a:rPr lang="zh-TW" altLang="en-US" dirty="0"/>
              <a:t>家長可以怎麼幫忙</a:t>
            </a:r>
          </a:p>
        </p:txBody>
      </p:sp>
      <p:sp>
        <p:nvSpPr>
          <p:cNvPr id="3" name="內容版面配置區 2">
            <a:extLst>
              <a:ext uri="{FF2B5EF4-FFF2-40B4-BE49-F238E27FC236}">
                <a16:creationId xmlns:a16="http://schemas.microsoft.com/office/drawing/2014/main" id="{3AF8BAA2-E1E3-4076-ABC5-5BE019E82B5E}"/>
              </a:ext>
            </a:extLst>
          </p:cNvPr>
          <p:cNvSpPr>
            <a:spLocks noGrp="1"/>
          </p:cNvSpPr>
          <p:nvPr>
            <p:ph idx="1"/>
          </p:nvPr>
        </p:nvSpPr>
        <p:spPr>
          <a:xfrm>
            <a:off x="1047750" y="2457451"/>
            <a:ext cx="8347262" cy="3952874"/>
          </a:xfrm>
        </p:spPr>
        <p:txBody>
          <a:bodyPr>
            <a:normAutofit/>
          </a:bodyPr>
          <a:lstStyle/>
          <a:p>
            <a:r>
              <a:rPr lang="zh-TW" altLang="en-US" sz="3200" dirty="0">
                <a:solidFill>
                  <a:schemeClr val="tx1"/>
                </a:solidFill>
              </a:rPr>
              <a:t>學測成績</a:t>
            </a:r>
            <a:r>
              <a:rPr lang="en-US" altLang="zh-TW" sz="3200" dirty="0">
                <a:solidFill>
                  <a:schemeClr val="tx1"/>
                </a:solidFill>
              </a:rPr>
              <a:t>hen</a:t>
            </a:r>
            <a:r>
              <a:rPr lang="zh-TW" altLang="en-US" sz="3200" dirty="0">
                <a:solidFill>
                  <a:schemeClr val="tx1"/>
                </a:solidFill>
              </a:rPr>
              <a:t>重要</a:t>
            </a:r>
            <a:r>
              <a:rPr lang="en-US" altLang="zh-TW" sz="3200" dirty="0">
                <a:solidFill>
                  <a:schemeClr val="tx1"/>
                </a:solidFill>
              </a:rPr>
              <a:t>!!!!</a:t>
            </a:r>
          </a:p>
          <a:p>
            <a:r>
              <a:rPr lang="zh-TW" altLang="en-US" sz="3200" dirty="0">
                <a:solidFill>
                  <a:schemeClr val="tx1"/>
                </a:solidFill>
              </a:rPr>
              <a:t>寒假期間，督促孩子準備自己的備審資料。</a:t>
            </a:r>
            <a:br>
              <a:rPr lang="en-US" altLang="zh-TW" sz="3200" dirty="0">
                <a:solidFill>
                  <a:schemeClr val="tx1"/>
                </a:solidFill>
              </a:rPr>
            </a:br>
            <a:r>
              <a:rPr lang="zh-TW" altLang="en-US" sz="3200" dirty="0">
                <a:solidFill>
                  <a:schemeClr val="tx1"/>
                </a:solidFill>
              </a:rPr>
              <a:t>一個校系一份。</a:t>
            </a:r>
            <a:endParaRPr lang="en-US" altLang="zh-TW" sz="3200" dirty="0">
              <a:solidFill>
                <a:schemeClr val="tx1"/>
              </a:solidFill>
            </a:endParaRPr>
          </a:p>
          <a:p>
            <a:r>
              <a:rPr lang="zh-TW" altLang="en-US" sz="3200" dirty="0">
                <a:solidFill>
                  <a:srgbClr val="FF0000"/>
                </a:solidFill>
              </a:rPr>
              <a:t>提醒孩子要上網登記志願序</a:t>
            </a:r>
            <a:r>
              <a:rPr lang="en-US" altLang="zh-TW" sz="3200" dirty="0">
                <a:solidFill>
                  <a:srgbClr val="FF0000"/>
                </a:solidFill>
              </a:rPr>
              <a:t>!!</a:t>
            </a:r>
            <a:endParaRPr lang="zh-TW" altLang="en-US" sz="3200" dirty="0">
              <a:solidFill>
                <a:srgbClr val="FF0000"/>
              </a:solidFill>
            </a:endParaRPr>
          </a:p>
        </p:txBody>
      </p:sp>
      <p:pic>
        <p:nvPicPr>
          <p:cNvPr id="5" name="圖片 4">
            <a:extLst>
              <a:ext uri="{FF2B5EF4-FFF2-40B4-BE49-F238E27FC236}">
                <a16:creationId xmlns:a16="http://schemas.microsoft.com/office/drawing/2014/main" id="{7D14682E-D487-4A19-BF9B-0460D91D1EA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88" b="99375" l="2344" r="98281"/>
                    </a14:imgEffect>
                  </a14:imgLayer>
                </a14:imgProps>
              </a:ext>
            </a:extLst>
          </a:blip>
          <a:stretch>
            <a:fillRect/>
          </a:stretch>
        </p:blipFill>
        <p:spPr>
          <a:xfrm>
            <a:off x="8647579" y="3672167"/>
            <a:ext cx="3257550" cy="3257550"/>
          </a:xfrm>
          <a:prstGeom prst="rect">
            <a:avLst/>
          </a:prstGeom>
        </p:spPr>
      </p:pic>
      <p:cxnSp>
        <p:nvCxnSpPr>
          <p:cNvPr id="6" name="直線接點 5"/>
          <p:cNvCxnSpPr/>
          <p:nvPr/>
        </p:nvCxnSpPr>
        <p:spPr>
          <a:xfrm flipV="1">
            <a:off x="1447801" y="3602013"/>
            <a:ext cx="7272866" cy="169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flipV="1">
            <a:off x="1447801" y="4809472"/>
            <a:ext cx="5156199" cy="169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4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4C64DC-EAFB-4F99-8FBC-4392CBF7C77F}"/>
              </a:ext>
            </a:extLst>
          </p:cNvPr>
          <p:cNvSpPr>
            <a:spLocks noGrp="1"/>
          </p:cNvSpPr>
          <p:nvPr>
            <p:ph type="title"/>
          </p:nvPr>
        </p:nvSpPr>
        <p:spPr>
          <a:xfrm>
            <a:off x="1154954" y="1028096"/>
            <a:ext cx="8761413" cy="706964"/>
          </a:xfrm>
        </p:spPr>
        <p:txBody>
          <a:bodyPr/>
          <a:lstStyle/>
          <a:p>
            <a:r>
              <a:rPr lang="zh-TW" altLang="en-US" sz="4800" b="1" dirty="0"/>
              <a:t>大學多元入學管道介紹</a:t>
            </a:r>
          </a:p>
        </p:txBody>
      </p:sp>
      <p:sp>
        <p:nvSpPr>
          <p:cNvPr id="3" name="內容版面配置區 2">
            <a:extLst>
              <a:ext uri="{FF2B5EF4-FFF2-40B4-BE49-F238E27FC236}">
                <a16:creationId xmlns:a16="http://schemas.microsoft.com/office/drawing/2014/main" id="{0B4BA7CC-AE62-4E98-A85E-08962497177C}"/>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880A9794-81FD-4046-85CC-48C4B0806C1E}"/>
              </a:ext>
            </a:extLst>
          </p:cNvPr>
          <p:cNvPicPr>
            <a:picLocks noChangeAspect="1"/>
          </p:cNvPicPr>
          <p:nvPr/>
        </p:nvPicPr>
        <p:blipFill>
          <a:blip r:embed="rId2"/>
          <a:stretch>
            <a:fillRect/>
          </a:stretch>
        </p:blipFill>
        <p:spPr>
          <a:xfrm>
            <a:off x="1986642" y="2045696"/>
            <a:ext cx="8571981" cy="4531908"/>
          </a:xfrm>
          <a:prstGeom prst="rect">
            <a:avLst/>
          </a:prstGeom>
        </p:spPr>
      </p:pic>
      <p:sp>
        <p:nvSpPr>
          <p:cNvPr id="6" name="矩形: 圓角 5">
            <a:extLst>
              <a:ext uri="{FF2B5EF4-FFF2-40B4-BE49-F238E27FC236}">
                <a16:creationId xmlns:a16="http://schemas.microsoft.com/office/drawing/2014/main" id="{64594BAE-E88D-4C72-B719-89CDBA05DB41}"/>
              </a:ext>
            </a:extLst>
          </p:cNvPr>
          <p:cNvSpPr/>
          <p:nvPr/>
        </p:nvSpPr>
        <p:spPr>
          <a:xfrm>
            <a:off x="1140353" y="2421467"/>
            <a:ext cx="2142067" cy="10075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latin typeface="+mj-ea"/>
                <a:ea typeface="+mj-ea"/>
              </a:rPr>
              <a:t>繁星推薦</a:t>
            </a:r>
          </a:p>
        </p:txBody>
      </p:sp>
      <p:sp>
        <p:nvSpPr>
          <p:cNvPr id="7" name="矩形: 圓角 6">
            <a:extLst>
              <a:ext uri="{FF2B5EF4-FFF2-40B4-BE49-F238E27FC236}">
                <a16:creationId xmlns:a16="http://schemas.microsoft.com/office/drawing/2014/main" id="{9B6457F2-E810-4880-A2D2-3559DF7DE1CE}"/>
              </a:ext>
            </a:extLst>
          </p:cNvPr>
          <p:cNvSpPr/>
          <p:nvPr/>
        </p:nvSpPr>
        <p:spPr>
          <a:xfrm>
            <a:off x="8416556" y="2292864"/>
            <a:ext cx="2142067" cy="100753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3600" b="1" dirty="0">
                <a:latin typeface="+mj-ea"/>
                <a:ea typeface="+mj-ea"/>
              </a:rPr>
              <a:t>個人申請</a:t>
            </a:r>
          </a:p>
        </p:txBody>
      </p:sp>
      <p:sp>
        <p:nvSpPr>
          <p:cNvPr id="8" name="矩形: 圓角 7">
            <a:extLst>
              <a:ext uri="{FF2B5EF4-FFF2-40B4-BE49-F238E27FC236}">
                <a16:creationId xmlns:a16="http://schemas.microsoft.com/office/drawing/2014/main" id="{AA09D223-7537-446B-9972-ECC1F5ACC44D}"/>
              </a:ext>
            </a:extLst>
          </p:cNvPr>
          <p:cNvSpPr/>
          <p:nvPr/>
        </p:nvSpPr>
        <p:spPr>
          <a:xfrm>
            <a:off x="9134324" y="4931833"/>
            <a:ext cx="2142067" cy="100753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600" b="1" dirty="0">
                <a:latin typeface="+mj-ea"/>
                <a:ea typeface="+mj-ea"/>
              </a:rPr>
              <a:t>考試分發</a:t>
            </a:r>
          </a:p>
        </p:txBody>
      </p:sp>
    </p:spTree>
    <p:extLst>
      <p:ext uri="{BB962C8B-B14F-4D97-AF65-F5344CB8AC3E}">
        <p14:creationId xmlns:p14="http://schemas.microsoft.com/office/powerpoint/2010/main" val="160099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3BFC5F-0D8D-4C75-B8CE-C2372CB3E9AA}"/>
              </a:ext>
            </a:extLst>
          </p:cNvPr>
          <p:cNvSpPr>
            <a:spLocks noGrp="1"/>
          </p:cNvSpPr>
          <p:nvPr>
            <p:ph type="title"/>
          </p:nvPr>
        </p:nvSpPr>
        <p:spPr/>
        <p:txBody>
          <a:bodyPr/>
          <a:lstStyle/>
          <a:p>
            <a:r>
              <a:rPr lang="zh-TW" altLang="en-US" sz="4000" b="1" dirty="0"/>
              <a:t>考試分發</a:t>
            </a:r>
            <a:r>
              <a:rPr lang="en-US" altLang="zh-TW" sz="4000" b="1" dirty="0"/>
              <a:t>:</a:t>
            </a:r>
            <a:r>
              <a:rPr lang="zh-TW" altLang="en-US" sz="4000" b="1" dirty="0"/>
              <a:t> 一場耐力賽</a:t>
            </a:r>
          </a:p>
        </p:txBody>
      </p:sp>
      <p:sp>
        <p:nvSpPr>
          <p:cNvPr id="3" name="內容版面配置區 2">
            <a:extLst>
              <a:ext uri="{FF2B5EF4-FFF2-40B4-BE49-F238E27FC236}">
                <a16:creationId xmlns:a16="http://schemas.microsoft.com/office/drawing/2014/main" id="{D6777801-72C1-4019-BB05-183C18F689BE}"/>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06A3C179-BF02-42A5-A7DD-9649677CE5CF}"/>
              </a:ext>
            </a:extLst>
          </p:cNvPr>
          <p:cNvPicPr>
            <a:picLocks noChangeAspect="1"/>
          </p:cNvPicPr>
          <p:nvPr/>
        </p:nvPicPr>
        <p:blipFill>
          <a:blip r:embed="rId2"/>
          <a:stretch>
            <a:fillRect/>
          </a:stretch>
        </p:blipFill>
        <p:spPr>
          <a:xfrm>
            <a:off x="2685209" y="1992312"/>
            <a:ext cx="6821581" cy="4638675"/>
          </a:xfrm>
          <a:prstGeom prst="rect">
            <a:avLst/>
          </a:prstGeom>
        </p:spPr>
      </p:pic>
    </p:spTree>
    <p:extLst>
      <p:ext uri="{BB962C8B-B14F-4D97-AF65-F5344CB8AC3E}">
        <p14:creationId xmlns:p14="http://schemas.microsoft.com/office/powerpoint/2010/main" val="939176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CDDF82-DB2F-4C9C-8ABD-10ABF2FF83B9}"/>
              </a:ext>
            </a:extLst>
          </p:cNvPr>
          <p:cNvSpPr>
            <a:spLocks noGrp="1"/>
          </p:cNvSpPr>
          <p:nvPr>
            <p:ph type="title"/>
          </p:nvPr>
        </p:nvSpPr>
        <p:spPr/>
        <p:txBody>
          <a:bodyPr/>
          <a:lstStyle/>
          <a:p>
            <a:r>
              <a:rPr lang="zh-TW" altLang="en-US" sz="4000" b="1" dirty="0"/>
              <a:t>考試分發</a:t>
            </a:r>
            <a:r>
              <a:rPr lang="en-US" altLang="zh-TW" sz="4000" b="1" dirty="0"/>
              <a:t>-</a:t>
            </a:r>
            <a:r>
              <a:rPr lang="zh-TW" altLang="en-US" sz="4000" b="1" dirty="0"/>
              <a:t>看的考試科目</a:t>
            </a:r>
          </a:p>
        </p:txBody>
      </p:sp>
      <p:sp>
        <p:nvSpPr>
          <p:cNvPr id="3" name="內容版面配置區 2">
            <a:extLst>
              <a:ext uri="{FF2B5EF4-FFF2-40B4-BE49-F238E27FC236}">
                <a16:creationId xmlns:a16="http://schemas.microsoft.com/office/drawing/2014/main" id="{4C172B7D-7E92-4CC1-B6C4-4AE0EA023DE8}"/>
              </a:ext>
            </a:extLst>
          </p:cNvPr>
          <p:cNvSpPr>
            <a:spLocks noGrp="1"/>
          </p:cNvSpPr>
          <p:nvPr>
            <p:ph idx="1"/>
          </p:nvPr>
        </p:nvSpPr>
        <p:spPr>
          <a:xfrm>
            <a:off x="1256554" y="2294890"/>
            <a:ext cx="8825659" cy="3416300"/>
          </a:xfrm>
        </p:spPr>
        <p:txBody>
          <a:bodyPr>
            <a:normAutofit/>
          </a:bodyPr>
          <a:lstStyle/>
          <a:p>
            <a:r>
              <a:rPr lang="zh-TW" altLang="en-US" sz="3200" dirty="0"/>
              <a:t>高中英語聽力測驗</a:t>
            </a:r>
            <a:r>
              <a:rPr lang="en-US" altLang="zh-TW" sz="3200" dirty="0"/>
              <a:t>(</a:t>
            </a:r>
            <a:r>
              <a:rPr lang="zh-TW" altLang="en-US" sz="3200" dirty="0"/>
              <a:t>部分校系檢定</a:t>
            </a:r>
            <a:r>
              <a:rPr lang="en-US" altLang="zh-TW" sz="3200" dirty="0"/>
              <a:t>)</a:t>
            </a:r>
            <a:endParaRPr lang="zh-TW" altLang="en-US" sz="3200" dirty="0"/>
          </a:p>
          <a:p>
            <a:r>
              <a:rPr lang="zh-TW" altLang="en-US" sz="3200" dirty="0"/>
              <a:t>學科能力測驗</a:t>
            </a:r>
            <a:r>
              <a:rPr lang="en-US" altLang="zh-TW" sz="3200" dirty="0"/>
              <a:t>(</a:t>
            </a:r>
            <a:r>
              <a:rPr lang="zh-TW" altLang="en-US" sz="3200" dirty="0"/>
              <a:t>部分校系檢定</a:t>
            </a:r>
            <a:r>
              <a:rPr lang="en-US" altLang="zh-TW" sz="3200" dirty="0"/>
              <a:t>)</a:t>
            </a:r>
            <a:r>
              <a:rPr lang="zh-TW" altLang="en-US" sz="3200" dirty="0"/>
              <a:t> 最多</a:t>
            </a:r>
            <a:r>
              <a:rPr lang="en-US" altLang="zh-TW" sz="3200" dirty="0"/>
              <a:t>2</a:t>
            </a:r>
            <a:r>
              <a:rPr lang="zh-TW" altLang="en-US" sz="3200" dirty="0"/>
              <a:t>科</a:t>
            </a:r>
            <a:endParaRPr lang="en-US" altLang="zh-TW" sz="3200" dirty="0"/>
          </a:p>
          <a:p>
            <a:r>
              <a:rPr lang="zh-TW" altLang="en-US" sz="3200" dirty="0"/>
              <a:t>指定考試科目</a:t>
            </a:r>
            <a:r>
              <a:rPr lang="en-US" altLang="zh-TW" sz="3200" dirty="0"/>
              <a:t>(</a:t>
            </a:r>
            <a:r>
              <a:rPr lang="zh-TW" altLang="en-US" sz="3200" dirty="0"/>
              <a:t>大學校系採計</a:t>
            </a:r>
            <a:r>
              <a:rPr lang="en-US" altLang="zh-TW" sz="3200" dirty="0"/>
              <a:t>3~5</a:t>
            </a:r>
            <a:r>
              <a:rPr lang="zh-TW" altLang="en-US" sz="3200" dirty="0"/>
              <a:t>科</a:t>
            </a:r>
            <a:r>
              <a:rPr lang="en-US" altLang="zh-TW" sz="3200" dirty="0"/>
              <a:t>)</a:t>
            </a:r>
          </a:p>
          <a:p>
            <a:r>
              <a:rPr lang="zh-TW" altLang="en-US" sz="3200" dirty="0"/>
              <a:t>各大學自行決定</a:t>
            </a:r>
            <a:br>
              <a:rPr lang="en-US" altLang="zh-TW" sz="3200" dirty="0"/>
            </a:br>
            <a:r>
              <a:rPr lang="zh-TW" altLang="en-US" sz="3200" dirty="0"/>
              <a:t>同分參酌順序</a:t>
            </a:r>
            <a:endParaRPr lang="en-US" altLang="zh-TW" sz="3200" dirty="0"/>
          </a:p>
        </p:txBody>
      </p:sp>
      <p:pic>
        <p:nvPicPr>
          <p:cNvPr id="5" name="圖片 4">
            <a:extLst>
              <a:ext uri="{FF2B5EF4-FFF2-40B4-BE49-F238E27FC236}">
                <a16:creationId xmlns:a16="http://schemas.microsoft.com/office/drawing/2014/main" id="{9968C1C4-8F14-4CF9-9526-53BB2EA57420}"/>
              </a:ext>
            </a:extLst>
          </p:cNvPr>
          <p:cNvPicPr>
            <a:picLocks noChangeAspect="1"/>
          </p:cNvPicPr>
          <p:nvPr/>
        </p:nvPicPr>
        <p:blipFill rotWithShape="1">
          <a:blip r:embed="rId2"/>
          <a:srcRect l="7083" t="32741" r="33749" b="25630"/>
          <a:stretch/>
        </p:blipFill>
        <p:spPr>
          <a:xfrm>
            <a:off x="4826000" y="4003040"/>
            <a:ext cx="7213600" cy="2854960"/>
          </a:xfrm>
          <a:prstGeom prst="rect">
            <a:avLst/>
          </a:prstGeom>
        </p:spPr>
      </p:pic>
      <p:sp>
        <p:nvSpPr>
          <p:cNvPr id="6" name="矩形 5">
            <a:extLst>
              <a:ext uri="{FF2B5EF4-FFF2-40B4-BE49-F238E27FC236}">
                <a16:creationId xmlns:a16="http://schemas.microsoft.com/office/drawing/2014/main" id="{784AAB01-03B6-453D-8381-0C59DA768869}"/>
              </a:ext>
            </a:extLst>
          </p:cNvPr>
          <p:cNvSpPr/>
          <p:nvPr/>
        </p:nvSpPr>
        <p:spPr>
          <a:xfrm>
            <a:off x="6614160" y="4608830"/>
            <a:ext cx="1910080" cy="224536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3EE540DD-C00A-4609-9323-9ACE3AD3EF75}"/>
              </a:ext>
            </a:extLst>
          </p:cNvPr>
          <p:cNvSpPr/>
          <p:nvPr/>
        </p:nvSpPr>
        <p:spPr>
          <a:xfrm>
            <a:off x="8524240" y="4588510"/>
            <a:ext cx="1910080" cy="224536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23D393BC-9306-4AFA-B953-57A7A2E704B5}"/>
              </a:ext>
            </a:extLst>
          </p:cNvPr>
          <p:cNvSpPr/>
          <p:nvPr/>
        </p:nvSpPr>
        <p:spPr>
          <a:xfrm>
            <a:off x="10434320" y="4588510"/>
            <a:ext cx="1605280" cy="224536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0684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4A06CDD-2F8B-4AD9-8E61-051807E53F7B}"/>
              </a:ext>
            </a:extLst>
          </p:cNvPr>
          <p:cNvSpPr>
            <a:spLocks noGrp="1"/>
          </p:cNvSpPr>
          <p:nvPr>
            <p:ph type="title"/>
          </p:nvPr>
        </p:nvSpPr>
        <p:spPr>
          <a:xfrm>
            <a:off x="731520" y="993988"/>
            <a:ext cx="10119360" cy="706964"/>
          </a:xfrm>
        </p:spPr>
        <p:txBody>
          <a:bodyPr/>
          <a:lstStyle/>
          <a:p>
            <a:r>
              <a:rPr lang="zh-TW" altLang="en-US" sz="4000" b="1" dirty="0"/>
              <a:t>參加考試分發最簡單惹</a:t>
            </a:r>
            <a:r>
              <a:rPr lang="en-US" altLang="zh-TW" sz="4000" b="1" dirty="0"/>
              <a:t>~</a:t>
            </a:r>
            <a:r>
              <a:rPr lang="zh-TW" altLang="en-US" sz="4000" b="1" dirty="0"/>
              <a:t>只要準備考試就好</a:t>
            </a:r>
            <a:r>
              <a:rPr lang="en-US" altLang="zh-TW" sz="4000" b="1" dirty="0"/>
              <a:t>?</a:t>
            </a:r>
            <a:endParaRPr lang="zh-TW" altLang="en-US" sz="4000" b="1" dirty="0"/>
          </a:p>
        </p:txBody>
      </p:sp>
      <p:sp>
        <p:nvSpPr>
          <p:cNvPr id="4" name="矩形 3">
            <a:extLst>
              <a:ext uri="{FF2B5EF4-FFF2-40B4-BE49-F238E27FC236}">
                <a16:creationId xmlns:a16="http://schemas.microsoft.com/office/drawing/2014/main" id="{39B85706-7664-4F27-B3FF-81081900BD54}"/>
              </a:ext>
            </a:extLst>
          </p:cNvPr>
          <p:cNvSpPr/>
          <p:nvPr/>
        </p:nvSpPr>
        <p:spPr>
          <a:xfrm>
            <a:off x="977900" y="1902036"/>
            <a:ext cx="3246120" cy="10363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200" b="1" dirty="0">
                <a:latin typeface="+mj-ea"/>
                <a:ea typeface="+mj-ea"/>
              </a:rPr>
              <a:t>指考採計</a:t>
            </a:r>
            <a:r>
              <a:rPr lang="en-US" altLang="zh-TW" sz="3200" b="1" dirty="0">
                <a:latin typeface="+mj-ea"/>
                <a:ea typeface="+mj-ea"/>
              </a:rPr>
              <a:t>3~5</a:t>
            </a:r>
            <a:r>
              <a:rPr lang="zh-TW" altLang="en-US" sz="3200" b="1" dirty="0">
                <a:latin typeface="+mj-ea"/>
                <a:ea typeface="+mj-ea"/>
              </a:rPr>
              <a:t>科</a:t>
            </a:r>
          </a:p>
        </p:txBody>
      </p:sp>
      <p:sp>
        <p:nvSpPr>
          <p:cNvPr id="5" name="矩形 4">
            <a:extLst>
              <a:ext uri="{FF2B5EF4-FFF2-40B4-BE49-F238E27FC236}">
                <a16:creationId xmlns:a16="http://schemas.microsoft.com/office/drawing/2014/main" id="{92510732-D96A-41F3-8B88-97340375ABD9}"/>
              </a:ext>
            </a:extLst>
          </p:cNvPr>
          <p:cNvSpPr/>
          <p:nvPr/>
        </p:nvSpPr>
        <p:spPr>
          <a:xfrm>
            <a:off x="365760" y="3231304"/>
            <a:ext cx="4470400" cy="1036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latin typeface="+mj-ea"/>
                <a:ea typeface="+mj-ea"/>
              </a:rPr>
              <a:t>填</a:t>
            </a:r>
            <a:r>
              <a:rPr lang="en-US" altLang="zh-TW" sz="4000" b="1" dirty="0">
                <a:solidFill>
                  <a:srgbClr val="FFFF00"/>
                </a:solidFill>
                <a:latin typeface="+mj-ea"/>
                <a:ea typeface="+mj-ea"/>
              </a:rPr>
              <a:t>100</a:t>
            </a:r>
            <a:r>
              <a:rPr lang="zh-TW" altLang="en-US" sz="3200" b="1" dirty="0">
                <a:latin typeface="+mj-ea"/>
                <a:ea typeface="+mj-ea"/>
              </a:rPr>
              <a:t>個志願</a:t>
            </a:r>
          </a:p>
        </p:txBody>
      </p:sp>
      <p:sp>
        <p:nvSpPr>
          <p:cNvPr id="6" name="矩形 5">
            <a:extLst>
              <a:ext uri="{FF2B5EF4-FFF2-40B4-BE49-F238E27FC236}">
                <a16:creationId xmlns:a16="http://schemas.microsoft.com/office/drawing/2014/main" id="{8D34959B-4770-4E8D-89C0-7CBB45D24BA1}"/>
              </a:ext>
            </a:extLst>
          </p:cNvPr>
          <p:cNvSpPr/>
          <p:nvPr/>
        </p:nvSpPr>
        <p:spPr>
          <a:xfrm>
            <a:off x="243840" y="4560572"/>
            <a:ext cx="5557520" cy="1036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latin typeface="+mj-ea"/>
                <a:ea typeface="+mj-ea"/>
              </a:rPr>
              <a:t>通過校系檢定</a:t>
            </a:r>
            <a:r>
              <a:rPr lang="en-US" altLang="zh-TW" sz="3200" b="1" dirty="0">
                <a:latin typeface="+mj-ea"/>
                <a:ea typeface="+mj-ea"/>
              </a:rPr>
              <a:t>/</a:t>
            </a:r>
            <a:r>
              <a:rPr lang="zh-TW" altLang="en-US" sz="3200" b="1" dirty="0">
                <a:latin typeface="+mj-ea"/>
                <a:ea typeface="+mj-ea"/>
              </a:rPr>
              <a:t>加權</a:t>
            </a:r>
            <a:r>
              <a:rPr lang="en-US" altLang="zh-TW" sz="3200" b="1" dirty="0">
                <a:latin typeface="+mj-ea"/>
                <a:ea typeface="+mj-ea"/>
              </a:rPr>
              <a:t>/</a:t>
            </a:r>
            <a:r>
              <a:rPr lang="zh-TW" altLang="en-US" sz="3200" b="1" dirty="0">
                <a:latin typeface="+mj-ea"/>
                <a:ea typeface="+mj-ea"/>
              </a:rPr>
              <a:t>比志願序</a:t>
            </a:r>
          </a:p>
        </p:txBody>
      </p:sp>
      <p:sp>
        <p:nvSpPr>
          <p:cNvPr id="7" name="矩形 6">
            <a:extLst>
              <a:ext uri="{FF2B5EF4-FFF2-40B4-BE49-F238E27FC236}">
                <a16:creationId xmlns:a16="http://schemas.microsoft.com/office/drawing/2014/main" id="{385F153D-4683-41DD-BE7D-6E54E4AC0164}"/>
              </a:ext>
            </a:extLst>
          </p:cNvPr>
          <p:cNvSpPr/>
          <p:nvPr/>
        </p:nvSpPr>
        <p:spPr>
          <a:xfrm>
            <a:off x="2101437" y="5981704"/>
            <a:ext cx="1524000" cy="852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latin typeface="+mj-ea"/>
                <a:ea typeface="+mj-ea"/>
              </a:rPr>
              <a:t>上榜</a:t>
            </a:r>
            <a:r>
              <a:rPr lang="en-US" altLang="zh-TW" sz="3200" b="1" dirty="0">
                <a:latin typeface="+mj-ea"/>
                <a:ea typeface="+mj-ea"/>
              </a:rPr>
              <a:t>!</a:t>
            </a:r>
            <a:endParaRPr lang="zh-TW" altLang="en-US" sz="3200" b="1" dirty="0">
              <a:latin typeface="+mj-ea"/>
              <a:ea typeface="+mj-ea"/>
            </a:endParaRPr>
          </a:p>
        </p:txBody>
      </p:sp>
      <p:sp>
        <p:nvSpPr>
          <p:cNvPr id="8" name="箭號: 向下 7">
            <a:extLst>
              <a:ext uri="{FF2B5EF4-FFF2-40B4-BE49-F238E27FC236}">
                <a16:creationId xmlns:a16="http://schemas.microsoft.com/office/drawing/2014/main" id="{4A971142-3EF9-480F-B926-1F075D24356F}"/>
              </a:ext>
            </a:extLst>
          </p:cNvPr>
          <p:cNvSpPr/>
          <p:nvPr/>
        </p:nvSpPr>
        <p:spPr>
          <a:xfrm>
            <a:off x="2885440" y="2763520"/>
            <a:ext cx="477520" cy="651512"/>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箭號: 向下 8">
            <a:extLst>
              <a:ext uri="{FF2B5EF4-FFF2-40B4-BE49-F238E27FC236}">
                <a16:creationId xmlns:a16="http://schemas.microsoft.com/office/drawing/2014/main" id="{130488FF-D40E-43E8-8095-D227B7F7760D}"/>
              </a:ext>
            </a:extLst>
          </p:cNvPr>
          <p:cNvSpPr/>
          <p:nvPr/>
        </p:nvSpPr>
        <p:spPr>
          <a:xfrm>
            <a:off x="2885440" y="4064002"/>
            <a:ext cx="477520" cy="651512"/>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箭號: 向下 9">
            <a:extLst>
              <a:ext uri="{FF2B5EF4-FFF2-40B4-BE49-F238E27FC236}">
                <a16:creationId xmlns:a16="http://schemas.microsoft.com/office/drawing/2014/main" id="{0B3A3710-37D8-41D4-A5C7-35FC79349797}"/>
              </a:ext>
            </a:extLst>
          </p:cNvPr>
          <p:cNvSpPr/>
          <p:nvPr/>
        </p:nvSpPr>
        <p:spPr>
          <a:xfrm>
            <a:off x="2885440" y="5564084"/>
            <a:ext cx="477520" cy="651512"/>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6C202E2B-7625-4FE4-82A0-A57ABB5E33D6}"/>
              </a:ext>
            </a:extLst>
          </p:cNvPr>
          <p:cNvSpPr/>
          <p:nvPr/>
        </p:nvSpPr>
        <p:spPr>
          <a:xfrm>
            <a:off x="7569200" y="1946912"/>
            <a:ext cx="4257040" cy="8737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3200" b="1" dirty="0">
                <a:latin typeface="+mj-ea"/>
                <a:ea typeface="+mj-ea"/>
              </a:rPr>
              <a:t>七月考試</a:t>
            </a:r>
            <a:r>
              <a:rPr lang="en-US" altLang="zh-TW" sz="3200" b="1" dirty="0">
                <a:latin typeface="+mj-ea"/>
                <a:ea typeface="+mj-ea"/>
              </a:rPr>
              <a:t>~</a:t>
            </a:r>
            <a:r>
              <a:rPr lang="zh-TW" altLang="en-US" sz="3200" b="1" dirty="0">
                <a:latin typeface="+mj-ea"/>
                <a:ea typeface="+mj-ea"/>
              </a:rPr>
              <a:t>時間漫長</a:t>
            </a:r>
          </a:p>
        </p:txBody>
      </p:sp>
      <p:sp>
        <p:nvSpPr>
          <p:cNvPr id="12" name="矩形: 圓角 11">
            <a:extLst>
              <a:ext uri="{FF2B5EF4-FFF2-40B4-BE49-F238E27FC236}">
                <a16:creationId xmlns:a16="http://schemas.microsoft.com/office/drawing/2014/main" id="{A31CFD69-6D60-4E95-ACE7-E47B76D316CA}"/>
              </a:ext>
            </a:extLst>
          </p:cNvPr>
          <p:cNvSpPr/>
          <p:nvPr/>
        </p:nvSpPr>
        <p:spPr>
          <a:xfrm>
            <a:off x="7569200" y="2978152"/>
            <a:ext cx="4257040" cy="8737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3200" b="1" dirty="0">
                <a:latin typeface="+mj-ea"/>
                <a:ea typeface="+mj-ea"/>
              </a:rPr>
              <a:t>別人上榜，我還在</a:t>
            </a:r>
            <a:r>
              <a:rPr lang="en-US" altLang="zh-TW" sz="3200" b="1" dirty="0">
                <a:latin typeface="+mj-ea"/>
                <a:ea typeface="+mj-ea"/>
              </a:rPr>
              <a:t>k</a:t>
            </a:r>
            <a:r>
              <a:rPr lang="zh-TW" altLang="en-US" sz="3200" b="1" dirty="0">
                <a:latin typeface="+mj-ea"/>
                <a:ea typeface="+mj-ea"/>
              </a:rPr>
              <a:t>書</a:t>
            </a:r>
          </a:p>
        </p:txBody>
      </p:sp>
      <p:sp>
        <p:nvSpPr>
          <p:cNvPr id="13" name="矩形: 圓角 12">
            <a:extLst>
              <a:ext uri="{FF2B5EF4-FFF2-40B4-BE49-F238E27FC236}">
                <a16:creationId xmlns:a16="http://schemas.microsoft.com/office/drawing/2014/main" id="{62B5CE79-9532-4A93-9A71-4FBC586E973D}"/>
              </a:ext>
            </a:extLst>
          </p:cNvPr>
          <p:cNvSpPr/>
          <p:nvPr/>
        </p:nvSpPr>
        <p:spPr>
          <a:xfrm>
            <a:off x="6217920" y="1946912"/>
            <a:ext cx="1229360" cy="287655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3200" b="1" dirty="0">
                <a:latin typeface="+mj-ea"/>
                <a:ea typeface="+mj-ea"/>
              </a:rPr>
              <a:t>危機</a:t>
            </a:r>
          </a:p>
        </p:txBody>
      </p:sp>
      <p:sp>
        <p:nvSpPr>
          <p:cNvPr id="14" name="矩形: 圓角 13">
            <a:extLst>
              <a:ext uri="{FF2B5EF4-FFF2-40B4-BE49-F238E27FC236}">
                <a16:creationId xmlns:a16="http://schemas.microsoft.com/office/drawing/2014/main" id="{E745062E-B69F-4173-81CE-DC057F3B6A94}"/>
              </a:ext>
            </a:extLst>
          </p:cNvPr>
          <p:cNvSpPr/>
          <p:nvPr/>
        </p:nvSpPr>
        <p:spPr>
          <a:xfrm>
            <a:off x="7569200" y="3949704"/>
            <a:ext cx="4257040" cy="8737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3200" b="1" dirty="0">
                <a:latin typeface="+mj-ea"/>
                <a:ea typeface="+mj-ea"/>
              </a:rPr>
              <a:t>~</a:t>
            </a:r>
            <a:r>
              <a:rPr lang="zh-TW" altLang="en-US" sz="3200" b="1" dirty="0">
                <a:latin typeface="+mj-ea"/>
                <a:ea typeface="+mj-ea"/>
              </a:rPr>
              <a:t>好想出去玩</a:t>
            </a:r>
            <a:r>
              <a:rPr lang="en-US" altLang="zh-TW" sz="3200" b="1" dirty="0">
                <a:latin typeface="+mj-ea"/>
                <a:ea typeface="+mj-ea"/>
              </a:rPr>
              <a:t>~</a:t>
            </a:r>
            <a:endParaRPr lang="zh-TW" altLang="en-US" sz="3200" b="1" dirty="0">
              <a:latin typeface="+mj-ea"/>
              <a:ea typeface="+mj-ea"/>
            </a:endParaRPr>
          </a:p>
        </p:txBody>
      </p:sp>
      <p:pic>
        <p:nvPicPr>
          <p:cNvPr id="1026" name="Picture 2" descr="ãå¿è ç´ æãçåçæå°çµæ">
            <a:extLst>
              <a:ext uri="{FF2B5EF4-FFF2-40B4-BE49-F238E27FC236}">
                <a16:creationId xmlns:a16="http://schemas.microsoft.com/office/drawing/2014/main" id="{AE3C55AB-131D-4AF1-84E1-30D2921CC4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53" b="95261" l="7143" r="89916">
                        <a14:foregroundMark x1="40756" y1="62085" x2="40756" y2="62085"/>
                        <a14:foregroundMark x1="17647" y1="71564" x2="17647" y2="71564"/>
                      </a14:backgroundRemoval>
                    </a14:imgEffect>
                  </a14:imgLayer>
                </a14:imgProps>
              </a:ext>
              <a:ext uri="{28A0092B-C50C-407E-A947-70E740481C1C}">
                <a14:useLocalDpi xmlns:a14="http://schemas.microsoft.com/office/drawing/2010/main" val="0"/>
              </a:ext>
            </a:extLst>
          </a:blip>
          <a:srcRect/>
          <a:stretch>
            <a:fillRect/>
          </a:stretch>
        </p:blipFill>
        <p:spPr bwMode="auto">
          <a:xfrm>
            <a:off x="8046720" y="4560572"/>
            <a:ext cx="3018790" cy="2676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80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nodeType="clickEffect">
                                  <p:stCondLst>
                                    <p:cond delay="0"/>
                                  </p:stCondLst>
                                  <p:childTnLst>
                                    <p:set>
                                      <p:cBhvr>
                                        <p:cTn id="61" dur="1" fill="hold">
                                          <p:stCondLst>
                                            <p:cond delay="0"/>
                                          </p:stCondLst>
                                        </p:cTn>
                                        <p:tgtEl>
                                          <p:spTgt spid="1026"/>
                                        </p:tgtEl>
                                        <p:attrNameLst>
                                          <p:attrName>style.visibility</p:attrName>
                                        </p:attrNameLst>
                                      </p:cBhvr>
                                      <p:to>
                                        <p:strVal val="visible"/>
                                      </p:to>
                                    </p:set>
                                    <p:animEffect transition="in" filter="fade">
                                      <p:cBhvr>
                                        <p:cTn id="62" dur="2000"/>
                                        <p:tgtEl>
                                          <p:spTgt spid="1026"/>
                                        </p:tgtEl>
                                      </p:cBhvr>
                                    </p:animEffect>
                                    <p:anim calcmode="lin" valueType="num">
                                      <p:cBhvr>
                                        <p:cTn id="63" dur="2000" fill="hold"/>
                                        <p:tgtEl>
                                          <p:spTgt spid="1026"/>
                                        </p:tgtEl>
                                        <p:attrNameLst>
                                          <p:attrName>ppt_w</p:attrName>
                                        </p:attrNameLst>
                                      </p:cBhvr>
                                      <p:tavLst>
                                        <p:tav tm="0" fmla="#ppt_w*sin(2.5*pi*$)">
                                          <p:val>
                                            <p:fltVal val="0"/>
                                          </p:val>
                                        </p:tav>
                                        <p:tav tm="100000">
                                          <p:val>
                                            <p:fltVal val="1"/>
                                          </p:val>
                                        </p:tav>
                                      </p:tavLst>
                                    </p:anim>
                                    <p:anim calcmode="lin" valueType="num">
                                      <p:cBhvr>
                                        <p:cTn id="64"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558E98-36D3-4FD0-A0D9-CD7643675944}"/>
              </a:ext>
            </a:extLst>
          </p:cNvPr>
          <p:cNvSpPr>
            <a:spLocks noGrp="1"/>
          </p:cNvSpPr>
          <p:nvPr>
            <p:ph type="title"/>
          </p:nvPr>
        </p:nvSpPr>
        <p:spPr/>
        <p:txBody>
          <a:bodyPr/>
          <a:lstStyle/>
          <a:p>
            <a:r>
              <a:rPr lang="zh-TW" altLang="en-US" dirty="0"/>
              <a:t>家長可以怎麼幫忙</a:t>
            </a:r>
          </a:p>
        </p:txBody>
      </p:sp>
      <p:sp>
        <p:nvSpPr>
          <p:cNvPr id="3" name="內容版面配置區 2">
            <a:extLst>
              <a:ext uri="{FF2B5EF4-FFF2-40B4-BE49-F238E27FC236}">
                <a16:creationId xmlns:a16="http://schemas.microsoft.com/office/drawing/2014/main" id="{3AF8BAA2-E1E3-4076-ABC5-5BE019E82B5E}"/>
              </a:ext>
            </a:extLst>
          </p:cNvPr>
          <p:cNvSpPr>
            <a:spLocks noGrp="1"/>
          </p:cNvSpPr>
          <p:nvPr>
            <p:ph idx="1"/>
          </p:nvPr>
        </p:nvSpPr>
        <p:spPr>
          <a:xfrm>
            <a:off x="1047750" y="2457451"/>
            <a:ext cx="8347262" cy="3952874"/>
          </a:xfrm>
        </p:spPr>
        <p:txBody>
          <a:bodyPr>
            <a:normAutofit/>
          </a:bodyPr>
          <a:lstStyle/>
          <a:p>
            <a:r>
              <a:rPr lang="zh-TW" altLang="en-US" sz="3200" dirty="0"/>
              <a:t>安撫孩子的情緒，讓學生能打起精神面對</a:t>
            </a:r>
            <a:r>
              <a:rPr lang="en-US" altLang="zh-TW" sz="3200" dirty="0"/>
              <a:t>7</a:t>
            </a:r>
            <a:r>
              <a:rPr lang="zh-TW" altLang="en-US" sz="3200" dirty="0"/>
              <a:t>月的考試。</a:t>
            </a:r>
            <a:endParaRPr lang="en-US" altLang="zh-TW" sz="3200" dirty="0"/>
          </a:p>
          <a:p>
            <a:r>
              <a:rPr lang="zh-TW" altLang="en-US" sz="3200" dirty="0"/>
              <a:t>陪孩子一起擬定讀書計畫，並且堅持到底。</a:t>
            </a:r>
            <a:endParaRPr lang="en-US" altLang="zh-TW" sz="3200" dirty="0"/>
          </a:p>
          <a:p>
            <a:r>
              <a:rPr lang="zh-TW" altLang="en-US" sz="3200" dirty="0"/>
              <a:t>不要苛責孩子過去的失敗，把眼光放在未來目標，以及現在能做到的部分。</a:t>
            </a:r>
            <a:endParaRPr lang="en-US" altLang="zh-TW" sz="3200" dirty="0"/>
          </a:p>
        </p:txBody>
      </p:sp>
      <p:pic>
        <p:nvPicPr>
          <p:cNvPr id="5" name="圖片 4">
            <a:extLst>
              <a:ext uri="{FF2B5EF4-FFF2-40B4-BE49-F238E27FC236}">
                <a16:creationId xmlns:a16="http://schemas.microsoft.com/office/drawing/2014/main" id="{7D14682E-D487-4A19-BF9B-0460D91D1EA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88" b="99375" l="2344" r="98281"/>
                    </a14:imgEffect>
                  </a14:imgLayer>
                </a14:imgProps>
              </a:ext>
            </a:extLst>
          </a:blip>
          <a:stretch>
            <a:fillRect/>
          </a:stretch>
        </p:blipFill>
        <p:spPr>
          <a:xfrm>
            <a:off x="8647579" y="3672167"/>
            <a:ext cx="3257550" cy="3257550"/>
          </a:xfrm>
          <a:prstGeom prst="rect">
            <a:avLst/>
          </a:prstGeom>
        </p:spPr>
      </p:pic>
      <p:pic>
        <p:nvPicPr>
          <p:cNvPr id="4" name="圖片 3">
            <a:extLst>
              <a:ext uri="{FF2B5EF4-FFF2-40B4-BE49-F238E27FC236}">
                <a16:creationId xmlns:a16="http://schemas.microsoft.com/office/drawing/2014/main" id="{54C5EEB1-4F74-47D9-AC77-EC242418F10E}"/>
              </a:ext>
            </a:extLst>
          </p:cNvPr>
          <p:cNvPicPr>
            <a:picLocks noChangeAspect="1"/>
          </p:cNvPicPr>
          <p:nvPr/>
        </p:nvPicPr>
        <p:blipFill>
          <a:blip r:embed="rId4"/>
          <a:stretch>
            <a:fillRect/>
          </a:stretch>
        </p:blipFill>
        <p:spPr>
          <a:xfrm>
            <a:off x="1397442" y="5420055"/>
            <a:ext cx="7147843" cy="1437945"/>
          </a:xfrm>
          <a:prstGeom prst="rect">
            <a:avLst/>
          </a:prstGeom>
        </p:spPr>
      </p:pic>
    </p:spTree>
    <p:extLst>
      <p:ext uri="{BB962C8B-B14F-4D97-AF65-F5344CB8AC3E}">
        <p14:creationId xmlns:p14="http://schemas.microsoft.com/office/powerpoint/2010/main" val="104762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85A4B0-3259-41A8-B4F3-9F82C3F0D884}"/>
              </a:ext>
            </a:extLst>
          </p:cNvPr>
          <p:cNvSpPr>
            <a:spLocks noGrp="1"/>
          </p:cNvSpPr>
          <p:nvPr>
            <p:ph type="title"/>
          </p:nvPr>
        </p:nvSpPr>
        <p:spPr/>
        <p:txBody>
          <a:bodyPr/>
          <a:lstStyle/>
          <a:p>
            <a:r>
              <a:rPr lang="zh-TW" altLang="en-US" dirty="0"/>
              <a:t>當孩子的軍師</a:t>
            </a:r>
            <a:r>
              <a:rPr lang="en-US" altLang="zh-TW" dirty="0"/>
              <a:t>~</a:t>
            </a:r>
            <a:r>
              <a:rPr lang="zh-TW" altLang="en-US" dirty="0"/>
              <a:t>親師共同目標</a:t>
            </a:r>
          </a:p>
        </p:txBody>
      </p:sp>
      <p:sp>
        <p:nvSpPr>
          <p:cNvPr id="3" name="內容版面配置區 2">
            <a:extLst>
              <a:ext uri="{FF2B5EF4-FFF2-40B4-BE49-F238E27FC236}">
                <a16:creationId xmlns:a16="http://schemas.microsoft.com/office/drawing/2014/main" id="{97825E7B-E6F3-4465-AE82-CB90A7410A00}"/>
              </a:ext>
            </a:extLst>
          </p:cNvPr>
          <p:cNvSpPr>
            <a:spLocks noGrp="1"/>
          </p:cNvSpPr>
          <p:nvPr>
            <p:ph idx="1"/>
          </p:nvPr>
        </p:nvSpPr>
        <p:spPr>
          <a:xfrm>
            <a:off x="4681985" y="2893433"/>
            <a:ext cx="7433815" cy="3235224"/>
          </a:xfrm>
        </p:spPr>
        <p:txBody>
          <a:bodyPr>
            <a:normAutofit fontScale="92500" lnSpcReduction="20000"/>
          </a:bodyPr>
          <a:lstStyle/>
          <a:p>
            <a:r>
              <a:rPr lang="zh-TW" altLang="en-US" sz="3600" dirty="0"/>
              <a:t>幫助孩子考上理想大學</a:t>
            </a:r>
            <a:r>
              <a:rPr lang="en-US" altLang="zh-TW" sz="3600" dirty="0"/>
              <a:t>&amp;</a:t>
            </a:r>
            <a:r>
              <a:rPr lang="zh-TW" altLang="en-US" sz="3600" dirty="0"/>
              <a:t>理想學系</a:t>
            </a:r>
            <a:endParaRPr lang="en-US" altLang="zh-TW" sz="3600" dirty="0"/>
          </a:p>
          <a:p>
            <a:endParaRPr lang="en-US" altLang="zh-TW" sz="3600" dirty="0"/>
          </a:p>
          <a:p>
            <a:endParaRPr lang="en-US" altLang="zh-TW" sz="3600" dirty="0"/>
          </a:p>
          <a:p>
            <a:endParaRPr lang="en-US" altLang="zh-TW" sz="3600" dirty="0"/>
          </a:p>
          <a:p>
            <a:r>
              <a:rPr lang="zh-TW" altLang="en-US" sz="3600" dirty="0"/>
              <a:t>和平理性面對考試，不要考了試，也消磨了親情。</a:t>
            </a:r>
          </a:p>
        </p:txBody>
      </p:sp>
      <p:pic>
        <p:nvPicPr>
          <p:cNvPr id="2050" name="Picture 2" descr="Five樂30天: 如何訂立目標,SMART目標設定法如何幫到你﹗">
            <a:extLst>
              <a:ext uri="{FF2B5EF4-FFF2-40B4-BE49-F238E27FC236}">
                <a16:creationId xmlns:a16="http://schemas.microsoft.com/office/drawing/2014/main" id="{DAC81644-C399-450B-A897-30872D570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80263"/>
            <a:ext cx="4660387" cy="312234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57F3D4EC-7E0C-4A61-B275-795BAE68B3C3}"/>
              </a:ext>
            </a:extLst>
          </p:cNvPr>
          <p:cNvSpPr/>
          <p:nvPr/>
        </p:nvSpPr>
        <p:spPr>
          <a:xfrm>
            <a:off x="7599025" y="3429000"/>
            <a:ext cx="3678378" cy="1092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t>父母也可接受的</a:t>
            </a:r>
            <a:r>
              <a:rPr lang="en-US" altLang="zh-TW" sz="3200" dirty="0"/>
              <a:t>!</a:t>
            </a:r>
            <a:endParaRPr lang="zh-TW" altLang="en-US" sz="3200" dirty="0"/>
          </a:p>
        </p:txBody>
      </p:sp>
    </p:spTree>
    <p:custDataLst>
      <p:tags r:id="rId1"/>
    </p:custDataLst>
    <p:extLst>
      <p:ext uri="{BB962C8B-B14F-4D97-AF65-F5344CB8AC3E}">
        <p14:creationId xmlns:p14="http://schemas.microsoft.com/office/powerpoint/2010/main" val="199415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F41392-F0E1-4115-A5CF-0CDB86CFB9C1}"/>
              </a:ext>
            </a:extLst>
          </p:cNvPr>
          <p:cNvSpPr>
            <a:spLocks noGrp="1"/>
          </p:cNvSpPr>
          <p:nvPr>
            <p:ph type="title"/>
          </p:nvPr>
        </p:nvSpPr>
        <p:spPr/>
        <p:txBody>
          <a:bodyPr/>
          <a:lstStyle/>
          <a:p>
            <a:r>
              <a:rPr lang="zh-TW" altLang="en-US" dirty="0"/>
              <a:t>當孩子的軍師</a:t>
            </a:r>
            <a:r>
              <a:rPr lang="en-US" altLang="zh-TW" dirty="0"/>
              <a:t>~</a:t>
            </a:r>
            <a:r>
              <a:rPr lang="zh-TW" altLang="en-US" dirty="0"/>
              <a:t>決定要用哪個升學管道</a:t>
            </a:r>
          </a:p>
        </p:txBody>
      </p:sp>
      <p:sp>
        <p:nvSpPr>
          <p:cNvPr id="3" name="內容版面配置區 2">
            <a:extLst>
              <a:ext uri="{FF2B5EF4-FFF2-40B4-BE49-F238E27FC236}">
                <a16:creationId xmlns:a16="http://schemas.microsoft.com/office/drawing/2014/main" id="{D4D3C829-211E-4C11-A783-C3E3C9AC358B}"/>
              </a:ext>
            </a:extLst>
          </p:cNvPr>
          <p:cNvSpPr>
            <a:spLocks noGrp="1"/>
          </p:cNvSpPr>
          <p:nvPr>
            <p:ph idx="1"/>
          </p:nvPr>
        </p:nvSpPr>
        <p:spPr>
          <a:xfrm>
            <a:off x="1154954" y="2603500"/>
            <a:ext cx="10438332" cy="3416300"/>
          </a:xfrm>
        </p:spPr>
        <p:txBody>
          <a:bodyPr>
            <a:normAutofit/>
          </a:bodyPr>
          <a:lstStyle/>
          <a:p>
            <a:endParaRPr lang="zh-TW" altLang="en-US" sz="2800" b="1" dirty="0">
              <a:solidFill>
                <a:srgbClr val="7030A0"/>
              </a:solidFill>
            </a:endParaRPr>
          </a:p>
        </p:txBody>
      </p:sp>
      <p:pic>
        <p:nvPicPr>
          <p:cNvPr id="9" name="圖片 8">
            <a:extLst>
              <a:ext uri="{FF2B5EF4-FFF2-40B4-BE49-F238E27FC236}">
                <a16:creationId xmlns:a16="http://schemas.microsoft.com/office/drawing/2014/main" id="{2D5AF62A-DD17-453A-A204-FE3D0AA69C73}"/>
              </a:ext>
            </a:extLst>
          </p:cNvPr>
          <p:cNvPicPr>
            <a:picLocks noChangeAspect="1"/>
          </p:cNvPicPr>
          <p:nvPr/>
        </p:nvPicPr>
        <p:blipFill>
          <a:blip r:embed="rId3"/>
          <a:stretch>
            <a:fillRect/>
          </a:stretch>
        </p:blipFill>
        <p:spPr>
          <a:xfrm>
            <a:off x="740228" y="2720521"/>
            <a:ext cx="11029394" cy="3005364"/>
          </a:xfrm>
          <a:prstGeom prst="rect">
            <a:avLst/>
          </a:prstGeom>
        </p:spPr>
      </p:pic>
    </p:spTree>
    <p:custDataLst>
      <p:tags r:id="rId1"/>
    </p:custDataLst>
    <p:extLst>
      <p:ext uri="{BB962C8B-B14F-4D97-AF65-F5344CB8AC3E}">
        <p14:creationId xmlns:p14="http://schemas.microsoft.com/office/powerpoint/2010/main" val="3903804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FC8FD09-1496-49E5-A973-3D2D5FF1DADF}"/>
              </a:ext>
            </a:extLst>
          </p:cNvPr>
          <p:cNvPicPr>
            <a:picLocks noChangeAspect="1"/>
          </p:cNvPicPr>
          <p:nvPr/>
        </p:nvPicPr>
        <p:blipFill>
          <a:blip r:embed="rId2"/>
          <a:stretch>
            <a:fillRect/>
          </a:stretch>
        </p:blipFill>
        <p:spPr>
          <a:xfrm>
            <a:off x="307056" y="1869995"/>
            <a:ext cx="11577887" cy="4671111"/>
          </a:xfrm>
          <a:prstGeom prst="rect">
            <a:avLst/>
          </a:prstGeom>
        </p:spPr>
      </p:pic>
      <p:sp>
        <p:nvSpPr>
          <p:cNvPr id="2" name="標題 1">
            <a:extLst>
              <a:ext uri="{FF2B5EF4-FFF2-40B4-BE49-F238E27FC236}">
                <a16:creationId xmlns:a16="http://schemas.microsoft.com/office/drawing/2014/main" id="{0D13B14E-2F2F-4D58-A7CF-2805A8E13E90}"/>
              </a:ext>
            </a:extLst>
          </p:cNvPr>
          <p:cNvSpPr>
            <a:spLocks noGrp="1"/>
          </p:cNvSpPr>
          <p:nvPr>
            <p:ph type="title"/>
          </p:nvPr>
        </p:nvSpPr>
        <p:spPr/>
        <p:txBody>
          <a:bodyPr/>
          <a:lstStyle/>
          <a:p>
            <a:r>
              <a:rPr lang="en-US" altLang="zh-TW" sz="4000" b="1" dirty="0"/>
              <a:t>110</a:t>
            </a:r>
            <a:r>
              <a:rPr lang="zh-TW" altLang="en-US" sz="4000" b="1" dirty="0"/>
              <a:t>學年 重要考試日程</a:t>
            </a:r>
          </a:p>
        </p:txBody>
      </p:sp>
      <p:sp>
        <p:nvSpPr>
          <p:cNvPr id="4" name="矩形 3"/>
          <p:cNvSpPr/>
          <p:nvPr/>
        </p:nvSpPr>
        <p:spPr>
          <a:xfrm>
            <a:off x="307056" y="5083629"/>
            <a:ext cx="11577887" cy="9252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A5C601F8-0FCF-4B19-8A9C-8D48A71A80A9}"/>
              </a:ext>
            </a:extLst>
          </p:cNvPr>
          <p:cNvSpPr/>
          <p:nvPr/>
        </p:nvSpPr>
        <p:spPr>
          <a:xfrm>
            <a:off x="307055" y="3280265"/>
            <a:ext cx="11577887" cy="9252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2455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D603A2-AA1A-4835-A695-A8D1AC758341}"/>
              </a:ext>
            </a:extLst>
          </p:cNvPr>
          <p:cNvSpPr>
            <a:spLocks noGrp="1"/>
          </p:cNvSpPr>
          <p:nvPr>
            <p:ph type="title"/>
          </p:nvPr>
        </p:nvSpPr>
        <p:spPr/>
        <p:txBody>
          <a:bodyPr/>
          <a:lstStyle/>
          <a:p>
            <a:r>
              <a:rPr lang="zh-TW" altLang="en-US" dirty="0"/>
              <a:t>當孩子的軍師</a:t>
            </a:r>
            <a:r>
              <a:rPr lang="en-US" altLang="zh-TW" dirty="0"/>
              <a:t>~</a:t>
            </a:r>
            <a:r>
              <a:rPr lang="zh-TW" altLang="en-US" dirty="0"/>
              <a:t>提醒孩子要跟上老師的腳步</a:t>
            </a:r>
          </a:p>
        </p:txBody>
      </p:sp>
      <p:sp>
        <p:nvSpPr>
          <p:cNvPr id="3" name="內容版面配置區 2">
            <a:extLst>
              <a:ext uri="{FF2B5EF4-FFF2-40B4-BE49-F238E27FC236}">
                <a16:creationId xmlns:a16="http://schemas.microsoft.com/office/drawing/2014/main" id="{9528D0AC-EF42-429B-A3F6-54ADCB012898}"/>
              </a:ext>
            </a:extLst>
          </p:cNvPr>
          <p:cNvSpPr>
            <a:spLocks noGrp="1"/>
          </p:cNvSpPr>
          <p:nvPr>
            <p:ph idx="1"/>
          </p:nvPr>
        </p:nvSpPr>
        <p:spPr>
          <a:xfrm>
            <a:off x="1154954" y="2603500"/>
            <a:ext cx="9730760" cy="3416300"/>
          </a:xfrm>
        </p:spPr>
        <p:txBody>
          <a:bodyPr>
            <a:normAutofit/>
          </a:bodyPr>
          <a:lstStyle/>
          <a:p>
            <a:r>
              <a:rPr lang="zh-TW" altLang="en-US" sz="2800" dirty="0"/>
              <a:t>跟上複習進度，如果有自己的進度，也請一定要確實執行</a:t>
            </a:r>
            <a:endParaRPr lang="en-US" altLang="zh-TW" sz="2800" dirty="0"/>
          </a:p>
          <a:p>
            <a:r>
              <a:rPr lang="zh-TW" altLang="en-US" sz="2800" dirty="0"/>
              <a:t>提醒不要錯過報名時間，尤其是術科考試</a:t>
            </a:r>
            <a:endParaRPr lang="en-US" altLang="zh-TW" sz="2800" dirty="0"/>
          </a:p>
          <a:p>
            <a:r>
              <a:rPr lang="zh-TW" altLang="en-US" sz="2800" dirty="0"/>
              <a:t>寒假期間務必把握時間做備審資料</a:t>
            </a:r>
          </a:p>
        </p:txBody>
      </p:sp>
    </p:spTree>
    <p:custDataLst>
      <p:tags r:id="rId1"/>
    </p:custDataLst>
    <p:extLst>
      <p:ext uri="{BB962C8B-B14F-4D97-AF65-F5344CB8AC3E}">
        <p14:creationId xmlns:p14="http://schemas.microsoft.com/office/powerpoint/2010/main" val="228336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3DBFD4-D1F9-4EFD-B60D-D53BB2B901C7}"/>
              </a:ext>
            </a:extLst>
          </p:cNvPr>
          <p:cNvSpPr>
            <a:spLocks noGrp="1"/>
          </p:cNvSpPr>
          <p:nvPr>
            <p:ph type="title"/>
          </p:nvPr>
        </p:nvSpPr>
        <p:spPr/>
        <p:txBody>
          <a:bodyPr/>
          <a:lstStyle/>
          <a:p>
            <a:r>
              <a:rPr lang="zh-TW" altLang="en-US" dirty="0"/>
              <a:t>學校重大進度</a:t>
            </a:r>
          </a:p>
        </p:txBody>
      </p:sp>
      <p:sp>
        <p:nvSpPr>
          <p:cNvPr id="3" name="內容版面配置區 2">
            <a:extLst>
              <a:ext uri="{FF2B5EF4-FFF2-40B4-BE49-F238E27FC236}">
                <a16:creationId xmlns:a16="http://schemas.microsoft.com/office/drawing/2014/main" id="{A63F15F1-3D53-4E1B-AF94-CDD611825781}"/>
              </a:ext>
            </a:extLst>
          </p:cNvPr>
          <p:cNvSpPr>
            <a:spLocks noGrp="1"/>
          </p:cNvSpPr>
          <p:nvPr>
            <p:ph idx="1"/>
          </p:nvPr>
        </p:nvSpPr>
        <p:spPr/>
        <p:txBody>
          <a:bodyPr/>
          <a:lstStyle/>
          <a:p>
            <a:endParaRPr lang="zh-TW" altLang="en-US"/>
          </a:p>
        </p:txBody>
      </p:sp>
      <p:pic>
        <p:nvPicPr>
          <p:cNvPr id="7" name="圖片 6">
            <a:extLst>
              <a:ext uri="{FF2B5EF4-FFF2-40B4-BE49-F238E27FC236}">
                <a16:creationId xmlns:a16="http://schemas.microsoft.com/office/drawing/2014/main" id="{9C1D387C-F9C5-42D5-A946-50F8DB867255}"/>
              </a:ext>
            </a:extLst>
          </p:cNvPr>
          <p:cNvPicPr>
            <a:picLocks noChangeAspect="1"/>
          </p:cNvPicPr>
          <p:nvPr/>
        </p:nvPicPr>
        <p:blipFill>
          <a:blip r:embed="rId4"/>
          <a:stretch>
            <a:fillRect/>
          </a:stretch>
        </p:blipFill>
        <p:spPr>
          <a:xfrm>
            <a:off x="1154954" y="1893660"/>
            <a:ext cx="10096370" cy="4681311"/>
          </a:xfrm>
          <a:prstGeom prst="rect">
            <a:avLst/>
          </a:prstGeom>
        </p:spPr>
      </p:pic>
    </p:spTree>
    <p:custDataLst>
      <p:tags r:id="rId1"/>
    </p:custDataLst>
    <p:extLst>
      <p:ext uri="{BB962C8B-B14F-4D97-AF65-F5344CB8AC3E}">
        <p14:creationId xmlns:p14="http://schemas.microsoft.com/office/powerpoint/2010/main" val="4155012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D113F9-26D5-46AD-837F-80BC30961414}"/>
              </a:ext>
            </a:extLst>
          </p:cNvPr>
          <p:cNvSpPr>
            <a:spLocks noGrp="1"/>
          </p:cNvSpPr>
          <p:nvPr>
            <p:ph type="title"/>
          </p:nvPr>
        </p:nvSpPr>
        <p:spPr/>
        <p:txBody>
          <a:bodyPr/>
          <a:lstStyle/>
          <a:p>
            <a:r>
              <a:rPr lang="zh-TW" altLang="en-US" dirty="0"/>
              <a:t>常用網站介紹</a:t>
            </a:r>
          </a:p>
        </p:txBody>
      </p:sp>
      <p:sp>
        <p:nvSpPr>
          <p:cNvPr id="3" name="內容版面配置區 2">
            <a:extLst>
              <a:ext uri="{FF2B5EF4-FFF2-40B4-BE49-F238E27FC236}">
                <a16:creationId xmlns:a16="http://schemas.microsoft.com/office/drawing/2014/main" id="{B2CA41FC-DCCC-400F-8E43-AAF390381441}"/>
              </a:ext>
            </a:extLst>
          </p:cNvPr>
          <p:cNvSpPr>
            <a:spLocks noGrp="1"/>
          </p:cNvSpPr>
          <p:nvPr>
            <p:ph idx="1"/>
          </p:nvPr>
        </p:nvSpPr>
        <p:spPr/>
        <p:txBody>
          <a:bodyPr>
            <a:normAutofit/>
          </a:bodyPr>
          <a:lstStyle/>
          <a:p>
            <a:endParaRPr lang="zh-TW" altLang="en-US" sz="2800" dirty="0"/>
          </a:p>
        </p:txBody>
      </p:sp>
      <p:pic>
        <p:nvPicPr>
          <p:cNvPr id="4" name="圖片 3">
            <a:extLst>
              <a:ext uri="{FF2B5EF4-FFF2-40B4-BE49-F238E27FC236}">
                <a16:creationId xmlns:a16="http://schemas.microsoft.com/office/drawing/2014/main" id="{F759A365-0C07-4ACB-AF24-1902F1638C1E}"/>
              </a:ext>
            </a:extLst>
          </p:cNvPr>
          <p:cNvPicPr>
            <a:picLocks noChangeAspect="1"/>
          </p:cNvPicPr>
          <p:nvPr/>
        </p:nvPicPr>
        <p:blipFill>
          <a:blip r:embed="rId3"/>
          <a:stretch>
            <a:fillRect/>
          </a:stretch>
        </p:blipFill>
        <p:spPr>
          <a:xfrm>
            <a:off x="860751" y="2386649"/>
            <a:ext cx="4390239" cy="1523605"/>
          </a:xfrm>
          <a:prstGeom prst="rect">
            <a:avLst/>
          </a:prstGeom>
        </p:spPr>
      </p:pic>
      <p:pic>
        <p:nvPicPr>
          <p:cNvPr id="5" name="圖片 4">
            <a:extLst>
              <a:ext uri="{FF2B5EF4-FFF2-40B4-BE49-F238E27FC236}">
                <a16:creationId xmlns:a16="http://schemas.microsoft.com/office/drawing/2014/main" id="{04CCDF8A-AADB-4279-AC8C-AB6342C3D173}"/>
              </a:ext>
            </a:extLst>
          </p:cNvPr>
          <p:cNvPicPr>
            <a:picLocks noChangeAspect="1"/>
          </p:cNvPicPr>
          <p:nvPr/>
        </p:nvPicPr>
        <p:blipFill>
          <a:blip r:embed="rId4"/>
          <a:stretch>
            <a:fillRect/>
          </a:stretch>
        </p:blipFill>
        <p:spPr>
          <a:xfrm>
            <a:off x="860751" y="4311650"/>
            <a:ext cx="4168449" cy="1618018"/>
          </a:xfrm>
          <a:prstGeom prst="rect">
            <a:avLst/>
          </a:prstGeom>
        </p:spPr>
      </p:pic>
      <p:pic>
        <p:nvPicPr>
          <p:cNvPr id="7" name="圖片 6">
            <a:extLst>
              <a:ext uri="{FF2B5EF4-FFF2-40B4-BE49-F238E27FC236}">
                <a16:creationId xmlns:a16="http://schemas.microsoft.com/office/drawing/2014/main" id="{1C5A8323-EBDD-44E4-8B61-B0DA737EDAE7}"/>
              </a:ext>
            </a:extLst>
          </p:cNvPr>
          <p:cNvPicPr>
            <a:picLocks noChangeAspect="1"/>
          </p:cNvPicPr>
          <p:nvPr/>
        </p:nvPicPr>
        <p:blipFill>
          <a:blip r:embed="rId5"/>
          <a:stretch>
            <a:fillRect/>
          </a:stretch>
        </p:blipFill>
        <p:spPr>
          <a:xfrm>
            <a:off x="5574700" y="2450288"/>
            <a:ext cx="6320610" cy="1459966"/>
          </a:xfrm>
          <a:prstGeom prst="rect">
            <a:avLst/>
          </a:prstGeom>
        </p:spPr>
      </p:pic>
      <p:pic>
        <p:nvPicPr>
          <p:cNvPr id="9" name="圖片 8">
            <a:extLst>
              <a:ext uri="{FF2B5EF4-FFF2-40B4-BE49-F238E27FC236}">
                <a16:creationId xmlns:a16="http://schemas.microsoft.com/office/drawing/2014/main" id="{93DBA109-3393-41DB-8C48-0136D18EB2E7}"/>
              </a:ext>
            </a:extLst>
          </p:cNvPr>
          <p:cNvPicPr>
            <a:picLocks noChangeAspect="1"/>
          </p:cNvPicPr>
          <p:nvPr/>
        </p:nvPicPr>
        <p:blipFill>
          <a:blip r:embed="rId6"/>
          <a:stretch>
            <a:fillRect/>
          </a:stretch>
        </p:blipFill>
        <p:spPr>
          <a:xfrm>
            <a:off x="5574700" y="4658139"/>
            <a:ext cx="6320610" cy="1271529"/>
          </a:xfrm>
          <a:prstGeom prst="rect">
            <a:avLst/>
          </a:prstGeom>
        </p:spPr>
      </p:pic>
    </p:spTree>
    <p:custDataLst>
      <p:tags r:id="rId1"/>
    </p:custDataLst>
    <p:extLst>
      <p:ext uri="{BB962C8B-B14F-4D97-AF65-F5344CB8AC3E}">
        <p14:creationId xmlns:p14="http://schemas.microsoft.com/office/powerpoint/2010/main" val="4049765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4A0C35-89D8-4FD5-93A3-30F77C5FAC34}"/>
              </a:ext>
            </a:extLst>
          </p:cNvPr>
          <p:cNvSpPr>
            <a:spLocks noGrp="1"/>
          </p:cNvSpPr>
          <p:nvPr>
            <p:ph type="title"/>
          </p:nvPr>
        </p:nvSpPr>
        <p:spPr/>
        <p:txBody>
          <a:bodyPr/>
          <a:lstStyle/>
          <a:p>
            <a:r>
              <a:rPr lang="zh-TW" altLang="en-US" sz="4000" b="1" dirty="0"/>
              <a:t>陪孩子一起走</a:t>
            </a:r>
          </a:p>
        </p:txBody>
      </p:sp>
      <p:sp>
        <p:nvSpPr>
          <p:cNvPr id="3" name="內容版面配置區 2">
            <a:extLst>
              <a:ext uri="{FF2B5EF4-FFF2-40B4-BE49-F238E27FC236}">
                <a16:creationId xmlns:a16="http://schemas.microsoft.com/office/drawing/2014/main" id="{B3083259-7D3C-4B3B-8356-0BA660BBAE1F}"/>
              </a:ext>
            </a:extLst>
          </p:cNvPr>
          <p:cNvSpPr>
            <a:spLocks noGrp="1"/>
          </p:cNvSpPr>
          <p:nvPr>
            <p:ph idx="1"/>
          </p:nvPr>
        </p:nvSpPr>
        <p:spPr>
          <a:xfrm>
            <a:off x="731604" y="2603499"/>
            <a:ext cx="10665571" cy="3763433"/>
          </a:xfrm>
        </p:spPr>
        <p:txBody>
          <a:bodyPr>
            <a:noAutofit/>
          </a:bodyPr>
          <a:lstStyle/>
          <a:p>
            <a:r>
              <a:rPr lang="zh-TW" altLang="en-US" sz="3200" dirty="0"/>
              <a:t>鼓勵孩子以正面的思考方式面對生活上的不順利。</a:t>
            </a:r>
            <a:endParaRPr lang="en-US" altLang="zh-TW" sz="3200" dirty="0"/>
          </a:p>
          <a:p>
            <a:r>
              <a:rPr lang="zh-TW" altLang="en-US" sz="3200" dirty="0"/>
              <a:t>因應孩子的能力，給予合理的期望</a:t>
            </a:r>
            <a:endParaRPr lang="en-US" altLang="zh-TW" sz="3200" dirty="0"/>
          </a:p>
          <a:p>
            <a:r>
              <a:rPr lang="zh-TW" altLang="en-US" sz="3200" dirty="0"/>
              <a:t>讚賞認同孩子的努力或者嘗試</a:t>
            </a:r>
            <a:endParaRPr lang="en-US" altLang="zh-TW" sz="3200" dirty="0"/>
          </a:p>
          <a:p>
            <a:r>
              <a:rPr lang="zh-TW" altLang="en-US" sz="3200" dirty="0"/>
              <a:t>接受孩子獨有的個人特質，減少與他人做比較</a:t>
            </a:r>
            <a:endParaRPr lang="en-US" altLang="zh-TW" sz="3200" dirty="0"/>
          </a:p>
          <a:p>
            <a:r>
              <a:rPr lang="zh-TW" altLang="en-US" sz="3200" dirty="0"/>
              <a:t>重視孩子的感受，保持良好的親子關係與溝通，及時做出支援和調適。</a:t>
            </a:r>
          </a:p>
        </p:txBody>
      </p:sp>
      <p:pic>
        <p:nvPicPr>
          <p:cNvPr id="5" name="圖片 4">
            <a:extLst>
              <a:ext uri="{FF2B5EF4-FFF2-40B4-BE49-F238E27FC236}">
                <a16:creationId xmlns:a16="http://schemas.microsoft.com/office/drawing/2014/main" id="{2210F52B-6348-498D-A111-441B729859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400" b="95200" l="2400" r="94400"/>
                    </a14:imgEffect>
                  </a14:imgLayer>
                </a14:imgProps>
              </a:ext>
            </a:extLst>
          </a:blip>
          <a:stretch>
            <a:fillRect/>
          </a:stretch>
        </p:blipFill>
        <p:spPr>
          <a:xfrm>
            <a:off x="9382275" y="2396671"/>
            <a:ext cx="2809725" cy="2809725"/>
          </a:xfrm>
          <a:prstGeom prst="rect">
            <a:avLst/>
          </a:prstGeom>
        </p:spPr>
      </p:pic>
    </p:spTree>
    <p:extLst>
      <p:ext uri="{BB962C8B-B14F-4D97-AF65-F5344CB8AC3E}">
        <p14:creationId xmlns:p14="http://schemas.microsoft.com/office/powerpoint/2010/main" val="318439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62A89E-28B9-43AB-AC73-BF23CE282310}"/>
              </a:ext>
            </a:extLst>
          </p:cNvPr>
          <p:cNvSpPr>
            <a:spLocks noGrp="1"/>
          </p:cNvSpPr>
          <p:nvPr>
            <p:ph type="title"/>
          </p:nvPr>
        </p:nvSpPr>
        <p:spPr/>
        <p:txBody>
          <a:bodyPr/>
          <a:lstStyle/>
          <a:p>
            <a:r>
              <a:rPr lang="zh-TW" altLang="en-US" sz="3600" dirty="0"/>
              <a:t>當孩子的軍師，而不是豬隊友</a:t>
            </a:r>
            <a:endParaRPr lang="zh-TW" altLang="en-US" dirty="0"/>
          </a:p>
        </p:txBody>
      </p:sp>
      <p:sp>
        <p:nvSpPr>
          <p:cNvPr id="3" name="內容版面配置區 2">
            <a:extLst>
              <a:ext uri="{FF2B5EF4-FFF2-40B4-BE49-F238E27FC236}">
                <a16:creationId xmlns:a16="http://schemas.microsoft.com/office/drawing/2014/main" id="{BBCEDD57-5411-4A12-BD93-CAB9EFD516CC}"/>
              </a:ext>
            </a:extLst>
          </p:cNvPr>
          <p:cNvSpPr>
            <a:spLocks noGrp="1"/>
          </p:cNvSpPr>
          <p:nvPr>
            <p:ph idx="1"/>
          </p:nvPr>
        </p:nvSpPr>
        <p:spPr>
          <a:xfrm>
            <a:off x="1154955" y="2603500"/>
            <a:ext cx="4483846" cy="3862614"/>
          </a:xfrm>
        </p:spPr>
        <p:txBody>
          <a:bodyPr>
            <a:normAutofit/>
          </a:bodyPr>
          <a:lstStyle/>
          <a:p>
            <a:r>
              <a:rPr lang="zh-TW" altLang="en-US" sz="2800" dirty="0"/>
              <a:t>能一起討論最佳方案</a:t>
            </a:r>
            <a:endParaRPr lang="en-US" altLang="zh-TW" sz="2800" dirty="0"/>
          </a:p>
          <a:p>
            <a:r>
              <a:rPr lang="zh-TW" altLang="en-US" sz="2800" dirty="0"/>
              <a:t>能穩定孩子的情緒</a:t>
            </a:r>
            <a:endParaRPr lang="en-US" altLang="zh-TW" sz="2800" dirty="0"/>
          </a:p>
          <a:p>
            <a:r>
              <a:rPr lang="zh-TW" altLang="en-US" sz="2800" dirty="0"/>
              <a:t>能傾聽孩子的心聲</a:t>
            </a:r>
          </a:p>
        </p:txBody>
      </p:sp>
      <p:pic>
        <p:nvPicPr>
          <p:cNvPr id="5" name="Picture 2" descr="一代軍師- Home | Facebook">
            <a:extLst>
              <a:ext uri="{FF2B5EF4-FFF2-40B4-BE49-F238E27FC236}">
                <a16:creationId xmlns:a16="http://schemas.microsoft.com/office/drawing/2014/main" id="{261BA08F-3846-4AD3-A3D4-8E6C7E995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199" y="4539343"/>
            <a:ext cx="1926771" cy="1926771"/>
          </a:xfrm>
          <a:prstGeom prst="rect">
            <a:avLst/>
          </a:prstGeom>
          <a:noFill/>
          <a:extLst>
            <a:ext uri="{909E8E84-426E-40DD-AFC4-6F175D3DCCD1}">
              <a14:hiddenFill xmlns:a14="http://schemas.microsoft.com/office/drawing/2010/main">
                <a:solidFill>
                  <a:srgbClr val="FFFFFF"/>
                </a:solidFill>
              </a14:hiddenFill>
            </a:ext>
          </a:extLst>
        </p:spPr>
      </p:pic>
      <p:sp>
        <p:nvSpPr>
          <p:cNvPr id="6" name="內容版面配置區 2">
            <a:extLst>
              <a:ext uri="{FF2B5EF4-FFF2-40B4-BE49-F238E27FC236}">
                <a16:creationId xmlns:a16="http://schemas.microsoft.com/office/drawing/2014/main" id="{24B842E8-2BD1-47AB-9FF9-0291AE05419D}"/>
              </a:ext>
            </a:extLst>
          </p:cNvPr>
          <p:cNvSpPr txBox="1">
            <a:spLocks/>
          </p:cNvSpPr>
          <p:nvPr/>
        </p:nvSpPr>
        <p:spPr>
          <a:xfrm>
            <a:off x="6465044" y="2603500"/>
            <a:ext cx="5345955" cy="38626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zh-TW" altLang="en-US" sz="2800" dirty="0"/>
              <a:t>和孩子起爭執</a:t>
            </a:r>
            <a:endParaRPr lang="en-US" altLang="zh-TW" sz="2800" dirty="0"/>
          </a:p>
          <a:p>
            <a:r>
              <a:rPr lang="zh-TW" altLang="en-US" sz="2800" dirty="0"/>
              <a:t>過度執著於孩子的成績表現</a:t>
            </a:r>
            <a:endParaRPr lang="en-US" altLang="zh-TW" sz="2800" dirty="0"/>
          </a:p>
          <a:p>
            <a:r>
              <a:rPr lang="zh-TW" altLang="en-US" sz="2800" dirty="0"/>
              <a:t>過度順從孩子的需要</a:t>
            </a:r>
          </a:p>
        </p:txBody>
      </p:sp>
      <p:pic>
        <p:nvPicPr>
          <p:cNvPr id="7" name="Picture 4" descr="閒聊】AI越高反而也容易產生豬隊友？ @湯姆克蘭西：全境封鎖系列哈啦板- 巴哈姆特">
            <a:extLst>
              <a:ext uri="{FF2B5EF4-FFF2-40B4-BE49-F238E27FC236}">
                <a16:creationId xmlns:a16="http://schemas.microsoft.com/office/drawing/2014/main" id="{1D32F47F-E796-4C8D-9DBD-523B04169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1" y="4539343"/>
            <a:ext cx="4054929" cy="212208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接點 8">
            <a:extLst>
              <a:ext uri="{FF2B5EF4-FFF2-40B4-BE49-F238E27FC236}">
                <a16:creationId xmlns:a16="http://schemas.microsoft.com/office/drawing/2014/main" id="{D2C48948-1AB0-4D94-A493-6C9615400B55}"/>
              </a:ext>
            </a:extLst>
          </p:cNvPr>
          <p:cNvCxnSpPr/>
          <p:nvPr/>
        </p:nvCxnSpPr>
        <p:spPr>
          <a:xfrm>
            <a:off x="6096000" y="2688771"/>
            <a:ext cx="0" cy="3853543"/>
          </a:xfrm>
          <a:prstGeom prst="line">
            <a:avLst/>
          </a:prstGeom>
          <a:ln w="76200">
            <a:prstDash val="lg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1880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7484C6-0C61-4DA3-898D-F58DEFEE377D}"/>
              </a:ext>
            </a:extLst>
          </p:cNvPr>
          <p:cNvSpPr>
            <a:spLocks noGrp="1"/>
          </p:cNvSpPr>
          <p:nvPr>
            <p:ph type="title"/>
          </p:nvPr>
        </p:nvSpPr>
        <p:spPr/>
        <p:txBody>
          <a:bodyPr/>
          <a:lstStyle/>
          <a:p>
            <a:pPr lvl="0"/>
            <a:r>
              <a:rPr lang="zh-TW" altLang="en-US" sz="4400" dirty="0"/>
              <a:t>當孩子的軍師，而不是豬隊友</a:t>
            </a:r>
          </a:p>
        </p:txBody>
      </p:sp>
      <p:pic>
        <p:nvPicPr>
          <p:cNvPr id="1026" name="Picture 2" descr="一代軍師- Home | Facebook">
            <a:extLst>
              <a:ext uri="{FF2B5EF4-FFF2-40B4-BE49-F238E27FC236}">
                <a16:creationId xmlns:a16="http://schemas.microsoft.com/office/drawing/2014/main" id="{0EBA3300-7E29-433D-B940-8A4E02761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37" y="2901723"/>
            <a:ext cx="3303134" cy="3303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閒聊】AI越高反而也容易產生豬隊友？ @湯姆克蘭西：全境封鎖系列哈啦板- 巴哈姆特">
            <a:extLst>
              <a:ext uri="{FF2B5EF4-FFF2-40B4-BE49-F238E27FC236}">
                <a16:creationId xmlns:a16="http://schemas.microsoft.com/office/drawing/2014/main" id="{F1E1FC50-B4B5-4467-AC98-4CFA4F1DF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3986" y="3057865"/>
            <a:ext cx="5715000" cy="2990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閒聊】AI越高反而也容易產生豬隊友？ @湯姆克蘭西：全境封鎖系列哈啦板- 巴哈姆特">
            <a:extLst>
              <a:ext uri="{FF2B5EF4-FFF2-40B4-BE49-F238E27FC236}">
                <a16:creationId xmlns:a16="http://schemas.microsoft.com/office/drawing/2014/main" id="{4B712AC4-C19A-4C8B-8B9A-4805828EB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529" y="3057865"/>
            <a:ext cx="5715000"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84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28"/>
                                        </p:tgtEl>
                                        <p:attrNameLst>
                                          <p:attrName>ppt_w</p:attrName>
                                        </p:attrNameLst>
                                      </p:cBhvr>
                                      <p:tavLst>
                                        <p:tav tm="0">
                                          <p:val>
                                            <p:strVal val="ppt_w"/>
                                          </p:val>
                                        </p:tav>
                                        <p:tav tm="100000">
                                          <p:val>
                                            <p:fltVal val="0"/>
                                          </p:val>
                                        </p:tav>
                                      </p:tavLst>
                                    </p:anim>
                                    <p:anim calcmode="lin" valueType="num">
                                      <p:cBhvr>
                                        <p:cTn id="7" dur="1000"/>
                                        <p:tgtEl>
                                          <p:spTgt spid="1028"/>
                                        </p:tgtEl>
                                        <p:attrNameLst>
                                          <p:attrName>ppt_h</p:attrName>
                                        </p:attrNameLst>
                                      </p:cBhvr>
                                      <p:tavLst>
                                        <p:tav tm="0">
                                          <p:val>
                                            <p:strVal val="ppt_h"/>
                                          </p:val>
                                        </p:tav>
                                        <p:tav tm="100000">
                                          <p:val>
                                            <p:fltVal val="0"/>
                                          </p:val>
                                        </p:tav>
                                      </p:tavLst>
                                    </p:anim>
                                    <p:anim calcmode="lin" valueType="num">
                                      <p:cBhvr>
                                        <p:cTn id="8" dur="1000"/>
                                        <p:tgtEl>
                                          <p:spTgt spid="1028"/>
                                        </p:tgtEl>
                                        <p:attrNameLst>
                                          <p:attrName>style.rotation</p:attrName>
                                        </p:attrNameLst>
                                      </p:cBhvr>
                                      <p:tavLst>
                                        <p:tav tm="0">
                                          <p:val>
                                            <p:fltVal val="0"/>
                                          </p:val>
                                        </p:tav>
                                        <p:tav tm="100000">
                                          <p:val>
                                            <p:fltVal val="90"/>
                                          </p:val>
                                        </p:tav>
                                      </p:tavLst>
                                    </p:anim>
                                    <p:animEffect transition="out" filter="fade">
                                      <p:cBhvr>
                                        <p:cTn id="9" dur="1000"/>
                                        <p:tgtEl>
                                          <p:spTgt spid="1028"/>
                                        </p:tgtEl>
                                      </p:cBhvr>
                                    </p:animEffect>
                                    <p:set>
                                      <p:cBhvr>
                                        <p:cTn id="10" dur="1" fill="hold">
                                          <p:stCondLst>
                                            <p:cond delay="999"/>
                                          </p:stCondLst>
                                        </p:cTn>
                                        <p:tgtEl>
                                          <p:spTgt spid="10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7"/>
                                        </p:tgtEl>
                                        <p:attrNameLst>
                                          <p:attrName>ppt_w</p:attrName>
                                        </p:attrNameLst>
                                      </p:cBhvr>
                                      <p:tavLst>
                                        <p:tav tm="0">
                                          <p:val>
                                            <p:strVal val="ppt_w"/>
                                          </p:val>
                                        </p:tav>
                                        <p:tav tm="100000">
                                          <p:val>
                                            <p:fltVal val="0"/>
                                          </p:val>
                                        </p:tav>
                                      </p:tavLst>
                                    </p:anim>
                                    <p:anim calcmode="lin" valueType="num">
                                      <p:cBhvr>
                                        <p:cTn id="15" dur="1000"/>
                                        <p:tgtEl>
                                          <p:spTgt spid="7"/>
                                        </p:tgtEl>
                                        <p:attrNameLst>
                                          <p:attrName>ppt_h</p:attrName>
                                        </p:attrNameLst>
                                      </p:cBhvr>
                                      <p:tavLst>
                                        <p:tav tm="0">
                                          <p:val>
                                            <p:strVal val="ppt_h"/>
                                          </p:val>
                                        </p:tav>
                                        <p:tav tm="100000">
                                          <p:val>
                                            <p:fltVal val="0"/>
                                          </p:val>
                                        </p:tav>
                                      </p:tavLst>
                                    </p:anim>
                                    <p:anim calcmode="lin" valueType="num">
                                      <p:cBhvr>
                                        <p:cTn id="16" dur="1000"/>
                                        <p:tgtEl>
                                          <p:spTgt spid="7"/>
                                        </p:tgtEl>
                                        <p:attrNameLst>
                                          <p:attrName>style.rotation</p:attrName>
                                        </p:attrNameLst>
                                      </p:cBhvr>
                                      <p:tavLst>
                                        <p:tav tm="0">
                                          <p:val>
                                            <p:fltVal val="0"/>
                                          </p:val>
                                        </p:tav>
                                        <p:tav tm="100000">
                                          <p:val>
                                            <p:fltVal val="90"/>
                                          </p:val>
                                        </p:tav>
                                      </p:tavLst>
                                    </p:anim>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0D536A-5EC9-4882-A855-71FC523567EF}"/>
              </a:ext>
            </a:extLst>
          </p:cNvPr>
          <p:cNvSpPr>
            <a:spLocks noGrp="1"/>
          </p:cNvSpPr>
          <p:nvPr>
            <p:ph type="title"/>
          </p:nvPr>
        </p:nvSpPr>
        <p:spPr>
          <a:xfrm>
            <a:off x="2336054" y="1221318"/>
            <a:ext cx="8761413" cy="706964"/>
          </a:xfrm>
        </p:spPr>
        <p:txBody>
          <a:bodyPr/>
          <a:lstStyle/>
          <a:p>
            <a:r>
              <a:rPr lang="zh-TW" altLang="en-US" sz="4400" b="1" dirty="0"/>
              <a:t>一起做孩子溫暖堅強的後盾</a:t>
            </a:r>
          </a:p>
        </p:txBody>
      </p:sp>
      <p:sp>
        <p:nvSpPr>
          <p:cNvPr id="3" name="內容版面配置區 2">
            <a:extLst>
              <a:ext uri="{FF2B5EF4-FFF2-40B4-BE49-F238E27FC236}">
                <a16:creationId xmlns:a16="http://schemas.microsoft.com/office/drawing/2014/main" id="{185A43EA-147B-418F-9766-663B8884F84C}"/>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DCDBFC73-32F4-4587-95EE-BD4259D89B73}"/>
              </a:ext>
            </a:extLst>
          </p:cNvPr>
          <p:cNvPicPr>
            <a:picLocks noChangeAspect="1"/>
          </p:cNvPicPr>
          <p:nvPr/>
        </p:nvPicPr>
        <p:blipFill>
          <a:blip r:embed="rId2"/>
          <a:stretch>
            <a:fillRect/>
          </a:stretch>
        </p:blipFill>
        <p:spPr>
          <a:xfrm>
            <a:off x="2949899" y="2478205"/>
            <a:ext cx="6548017" cy="3666890"/>
          </a:xfrm>
          <a:prstGeom prst="rect">
            <a:avLst/>
          </a:prstGeom>
        </p:spPr>
      </p:pic>
    </p:spTree>
    <p:extLst>
      <p:ext uri="{BB962C8B-B14F-4D97-AF65-F5344CB8AC3E}">
        <p14:creationId xmlns:p14="http://schemas.microsoft.com/office/powerpoint/2010/main" val="41944456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ãQ &amp; Aãçåçæå°çµæ">
            <a:extLst>
              <a:ext uri="{FF2B5EF4-FFF2-40B4-BE49-F238E27FC236}">
                <a16:creationId xmlns:a16="http://schemas.microsoft.com/office/drawing/2014/main" id="{17246DE9-B76A-43DE-8EB6-992BB58F47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1" t="18264" r="8362" b="12986"/>
          <a:stretch/>
        </p:blipFill>
        <p:spPr bwMode="auto">
          <a:xfrm>
            <a:off x="114366" y="2816375"/>
            <a:ext cx="6237562" cy="3067957"/>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4">
            <a:extLst>
              <a:ext uri="{FF2B5EF4-FFF2-40B4-BE49-F238E27FC236}">
                <a16:creationId xmlns:a16="http://schemas.microsoft.com/office/drawing/2014/main" id="{84F4D00E-F244-4207-A4E5-3665F0C55A0B}"/>
              </a:ext>
            </a:extLst>
          </p:cNvPr>
          <p:cNvSpPr>
            <a:spLocks noGrp="1"/>
          </p:cNvSpPr>
          <p:nvPr>
            <p:ph type="title"/>
          </p:nvPr>
        </p:nvSpPr>
        <p:spPr/>
        <p:txBody>
          <a:bodyPr/>
          <a:lstStyle/>
          <a:p>
            <a:endParaRPr lang="zh-TW" altLang="en-US"/>
          </a:p>
        </p:txBody>
      </p:sp>
      <p:pic>
        <p:nvPicPr>
          <p:cNvPr id="3" name="內容版面配置區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92741" y="2308618"/>
            <a:ext cx="4280694" cy="4280694"/>
          </a:xfrm>
        </p:spPr>
      </p:pic>
    </p:spTree>
    <p:extLst>
      <p:ext uri="{BB962C8B-B14F-4D97-AF65-F5344CB8AC3E}">
        <p14:creationId xmlns:p14="http://schemas.microsoft.com/office/powerpoint/2010/main" val="3117906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36104" y="809807"/>
            <a:ext cx="8761413" cy="706964"/>
          </a:xfrm>
        </p:spPr>
        <p:txBody>
          <a:bodyPr/>
          <a:lstStyle/>
          <a:p>
            <a:r>
              <a:rPr lang="zh-TW" altLang="en-US" sz="5400" b="1" spc="600" dirty="0"/>
              <a:t>高中英語聽力測驗</a:t>
            </a:r>
          </a:p>
        </p:txBody>
      </p:sp>
      <p:sp>
        <p:nvSpPr>
          <p:cNvPr id="3" name="內容版面配置區 2"/>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AF93EEE9-E001-4BD8-9384-886927521510}"/>
              </a:ext>
            </a:extLst>
          </p:cNvPr>
          <p:cNvPicPr>
            <a:picLocks noChangeAspect="1"/>
          </p:cNvPicPr>
          <p:nvPr/>
        </p:nvPicPr>
        <p:blipFill rotWithShape="1">
          <a:blip r:embed="rId2"/>
          <a:srcRect b="6277"/>
          <a:stretch/>
        </p:blipFill>
        <p:spPr>
          <a:xfrm>
            <a:off x="1873789" y="1883394"/>
            <a:ext cx="8213186" cy="485651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72971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5C528A-E1BF-4B99-8431-D603852A297B}"/>
              </a:ext>
            </a:extLst>
          </p:cNvPr>
          <p:cNvSpPr>
            <a:spLocks noGrp="1"/>
          </p:cNvSpPr>
          <p:nvPr>
            <p:ph type="title"/>
          </p:nvPr>
        </p:nvSpPr>
        <p:spPr/>
        <p:txBody>
          <a:bodyPr/>
          <a:lstStyle/>
          <a:p>
            <a:r>
              <a:rPr lang="en-US" altLang="zh-TW" dirty="0"/>
              <a:t>110</a:t>
            </a:r>
            <a:r>
              <a:rPr lang="zh-TW" altLang="en-US" dirty="0"/>
              <a:t>學年度英聽考試</a:t>
            </a:r>
          </a:p>
        </p:txBody>
      </p:sp>
      <p:graphicFrame>
        <p:nvGraphicFramePr>
          <p:cNvPr id="4" name="表格 4">
            <a:extLst>
              <a:ext uri="{FF2B5EF4-FFF2-40B4-BE49-F238E27FC236}">
                <a16:creationId xmlns:a16="http://schemas.microsoft.com/office/drawing/2014/main" id="{7E0F7491-2C65-4279-B212-1AAF4FE34CFE}"/>
              </a:ext>
            </a:extLst>
          </p:cNvPr>
          <p:cNvGraphicFramePr>
            <a:graphicFrameLocks noGrp="1"/>
          </p:cNvGraphicFramePr>
          <p:nvPr>
            <p:ph idx="1"/>
            <p:extLst>
              <p:ext uri="{D42A27DB-BD31-4B8C-83A1-F6EECF244321}">
                <p14:modId xmlns:p14="http://schemas.microsoft.com/office/powerpoint/2010/main" val="2382788734"/>
              </p:ext>
            </p:extLst>
          </p:nvPr>
        </p:nvGraphicFramePr>
        <p:xfrm>
          <a:off x="97968" y="2536370"/>
          <a:ext cx="12017829" cy="3851072"/>
        </p:xfrm>
        <a:graphic>
          <a:graphicData uri="http://schemas.openxmlformats.org/drawingml/2006/table">
            <a:tbl>
              <a:tblPr firstRow="1" bandRow="1">
                <a:tableStyleId>{5C22544A-7EE6-4342-B048-85BDC9FD1C3A}</a:tableStyleId>
              </a:tblPr>
              <a:tblGrid>
                <a:gridCol w="2388215">
                  <a:extLst>
                    <a:ext uri="{9D8B030D-6E8A-4147-A177-3AD203B41FA5}">
                      <a16:colId xmlns:a16="http://schemas.microsoft.com/office/drawing/2014/main" val="4112635281"/>
                    </a:ext>
                  </a:extLst>
                </a:gridCol>
                <a:gridCol w="9629614">
                  <a:extLst>
                    <a:ext uri="{9D8B030D-6E8A-4147-A177-3AD203B41FA5}">
                      <a16:colId xmlns:a16="http://schemas.microsoft.com/office/drawing/2014/main" val="437353186"/>
                    </a:ext>
                  </a:extLst>
                </a:gridCol>
              </a:tblGrid>
              <a:tr h="923874">
                <a:tc>
                  <a:txBody>
                    <a:bodyPr/>
                    <a:lstStyle/>
                    <a:p>
                      <a:pPr algn="ctr"/>
                      <a:r>
                        <a:rPr lang="zh-TW" altLang="en-US" sz="3200" dirty="0"/>
                        <a:t>考試日期</a:t>
                      </a:r>
                    </a:p>
                  </a:txBody>
                  <a:tcPr anchor="ctr"/>
                </a:tc>
                <a:tc>
                  <a:txBody>
                    <a:bodyPr/>
                    <a:lstStyle/>
                    <a:p>
                      <a:pPr algn="l"/>
                      <a:r>
                        <a:rPr lang="zh-TW" altLang="en-US" sz="2800" dirty="0"/>
                        <a:t>第一次</a:t>
                      </a:r>
                      <a:r>
                        <a:rPr lang="en-US" altLang="zh-TW" sz="2800" dirty="0"/>
                        <a:t>:</a:t>
                      </a:r>
                      <a:r>
                        <a:rPr lang="zh-TW" altLang="en-US" sz="2800" dirty="0"/>
                        <a:t> 每年</a:t>
                      </a:r>
                      <a:r>
                        <a:rPr lang="en-US" altLang="zh-TW" sz="2800" dirty="0"/>
                        <a:t>10</a:t>
                      </a:r>
                      <a:r>
                        <a:rPr lang="zh-TW" altLang="en-US" sz="2800" dirty="0"/>
                        <a:t>月</a:t>
                      </a:r>
                      <a:r>
                        <a:rPr lang="en-US" altLang="zh-TW" sz="2800" dirty="0"/>
                        <a:t>(109.10.24)</a:t>
                      </a:r>
                    </a:p>
                    <a:p>
                      <a:pPr algn="l"/>
                      <a:r>
                        <a:rPr lang="zh-TW" altLang="en-US" sz="2800" dirty="0"/>
                        <a:t>第二次</a:t>
                      </a:r>
                      <a:r>
                        <a:rPr lang="en-US" altLang="zh-TW" sz="2800" dirty="0"/>
                        <a:t>:</a:t>
                      </a:r>
                      <a:r>
                        <a:rPr lang="zh-TW" altLang="en-US" sz="2800" dirty="0"/>
                        <a:t> 每年</a:t>
                      </a:r>
                      <a:r>
                        <a:rPr lang="en-US" altLang="zh-TW" sz="2800" dirty="0"/>
                        <a:t>12</a:t>
                      </a:r>
                      <a:r>
                        <a:rPr lang="zh-TW" altLang="en-US" sz="2800" dirty="0"/>
                        <a:t>月</a:t>
                      </a:r>
                      <a:r>
                        <a:rPr lang="en-US" altLang="zh-TW" sz="2800" dirty="0"/>
                        <a:t>(109.12.12)</a:t>
                      </a:r>
                      <a:endParaRPr lang="zh-TW" altLang="en-US" sz="2800" dirty="0"/>
                    </a:p>
                  </a:txBody>
                  <a:tcPr anchor="ctr"/>
                </a:tc>
                <a:extLst>
                  <a:ext uri="{0D108BD9-81ED-4DB2-BD59-A6C34878D82A}">
                    <a16:rowId xmlns:a16="http://schemas.microsoft.com/office/drawing/2014/main" val="2900340607"/>
                  </a:ext>
                </a:extLst>
              </a:tr>
              <a:tr h="1453096">
                <a:tc>
                  <a:txBody>
                    <a:bodyPr/>
                    <a:lstStyle/>
                    <a:p>
                      <a:pPr algn="ctr"/>
                      <a:r>
                        <a:rPr lang="zh-TW" altLang="en-US" sz="3200" dirty="0"/>
                        <a:t>考試範圍</a:t>
                      </a:r>
                    </a:p>
                  </a:txBody>
                  <a:tcPr anchor="ctr"/>
                </a:tc>
                <a:tc>
                  <a:txBody>
                    <a:bodyPr/>
                    <a:lstStyle/>
                    <a:p>
                      <a:pPr algn="l"/>
                      <a:r>
                        <a:rPr lang="zh-TW" altLang="en-US" sz="3200" dirty="0"/>
                        <a:t>普通高級中學必修科目「英文」課程綱要所訂之第一至第四學期必修課程。。</a:t>
                      </a:r>
                    </a:p>
                  </a:txBody>
                  <a:tcPr anchor="ctr"/>
                </a:tc>
                <a:extLst>
                  <a:ext uri="{0D108BD9-81ED-4DB2-BD59-A6C34878D82A}">
                    <a16:rowId xmlns:a16="http://schemas.microsoft.com/office/drawing/2014/main" val="428627379"/>
                  </a:ext>
                </a:extLst>
              </a:tr>
              <a:tr h="1453096">
                <a:tc>
                  <a:txBody>
                    <a:bodyPr/>
                    <a:lstStyle/>
                    <a:p>
                      <a:pPr algn="ctr"/>
                      <a:r>
                        <a:rPr lang="zh-TW" altLang="en-US" sz="3200" dirty="0"/>
                        <a:t>成績計算</a:t>
                      </a:r>
                    </a:p>
                  </a:txBody>
                  <a:tcPr anchor="ctr"/>
                </a:tc>
                <a:tc>
                  <a:txBody>
                    <a:bodyPr/>
                    <a:lstStyle/>
                    <a:p>
                      <a:pPr algn="l"/>
                      <a:r>
                        <a:rPr lang="zh-TW" altLang="en-US" sz="3200" dirty="0"/>
                        <a:t>測驗成績採等級制，由高至低依序為：</a:t>
                      </a:r>
                      <a:endParaRPr lang="en-US" altLang="zh-TW" sz="3200" dirty="0"/>
                    </a:p>
                    <a:p>
                      <a:pPr algn="l"/>
                      <a:r>
                        <a:rPr lang="en-US" altLang="zh-TW" sz="3200" dirty="0"/>
                        <a:t>      </a:t>
                      </a:r>
                      <a:r>
                        <a:rPr lang="zh-TW" altLang="en-US" sz="3200" dirty="0"/>
                        <a:t>「</a:t>
                      </a:r>
                      <a:r>
                        <a:rPr lang="en-US" altLang="zh-TW" sz="3200" dirty="0"/>
                        <a:t>A</a:t>
                      </a:r>
                      <a:r>
                        <a:rPr lang="zh-TW" altLang="en-US" sz="3200" dirty="0"/>
                        <a:t>」、「</a:t>
                      </a:r>
                      <a:r>
                        <a:rPr lang="en-US" altLang="zh-TW" sz="3200" dirty="0"/>
                        <a:t>B</a:t>
                      </a:r>
                      <a:r>
                        <a:rPr lang="zh-TW" altLang="en-US" sz="3200" dirty="0"/>
                        <a:t>」、「</a:t>
                      </a:r>
                      <a:r>
                        <a:rPr lang="en-US" altLang="zh-TW" sz="3200" dirty="0"/>
                        <a:t>C</a:t>
                      </a:r>
                      <a:r>
                        <a:rPr lang="zh-TW" altLang="en-US" sz="3200" dirty="0"/>
                        <a:t>」、「</a:t>
                      </a:r>
                      <a:r>
                        <a:rPr lang="en-US" altLang="zh-TW" sz="3200" dirty="0"/>
                        <a:t>F</a:t>
                      </a:r>
                      <a:r>
                        <a:rPr lang="zh-TW" altLang="en-US" sz="3200" dirty="0"/>
                        <a:t>」四個等級。</a:t>
                      </a:r>
                    </a:p>
                  </a:txBody>
                  <a:tcPr anchor="ctr"/>
                </a:tc>
                <a:extLst>
                  <a:ext uri="{0D108BD9-81ED-4DB2-BD59-A6C34878D82A}">
                    <a16:rowId xmlns:a16="http://schemas.microsoft.com/office/drawing/2014/main" val="1708854770"/>
                  </a:ext>
                </a:extLst>
              </a:tr>
            </a:tbl>
          </a:graphicData>
        </a:graphic>
      </p:graphicFrame>
    </p:spTree>
    <p:extLst>
      <p:ext uri="{BB962C8B-B14F-4D97-AF65-F5344CB8AC3E}">
        <p14:creationId xmlns:p14="http://schemas.microsoft.com/office/powerpoint/2010/main" val="1769529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D3A993-67EE-4929-A9AC-F7886F355483}"/>
              </a:ext>
            </a:extLst>
          </p:cNvPr>
          <p:cNvSpPr>
            <a:spLocks noGrp="1"/>
          </p:cNvSpPr>
          <p:nvPr>
            <p:ph type="title"/>
          </p:nvPr>
        </p:nvSpPr>
        <p:spPr>
          <a:xfrm>
            <a:off x="784840" y="886583"/>
            <a:ext cx="9785189" cy="706964"/>
          </a:xfrm>
        </p:spPr>
        <p:txBody>
          <a:bodyPr/>
          <a:lstStyle/>
          <a:p>
            <a:r>
              <a:rPr lang="en-US" altLang="zh-TW" sz="4000" b="1" dirty="0"/>
              <a:t>110</a:t>
            </a:r>
            <a:r>
              <a:rPr lang="zh-TW" altLang="en-US" sz="4000" b="1" dirty="0"/>
              <a:t>學年度各入學管道採計英聽成績校系數</a:t>
            </a:r>
          </a:p>
        </p:txBody>
      </p:sp>
      <p:graphicFrame>
        <p:nvGraphicFramePr>
          <p:cNvPr id="4" name="表格 4">
            <a:extLst>
              <a:ext uri="{FF2B5EF4-FFF2-40B4-BE49-F238E27FC236}">
                <a16:creationId xmlns:a16="http://schemas.microsoft.com/office/drawing/2014/main" id="{1A06EEFF-4D87-46E0-9D82-C43956BFAE0E}"/>
              </a:ext>
            </a:extLst>
          </p:cNvPr>
          <p:cNvGraphicFramePr>
            <a:graphicFrameLocks noGrp="1"/>
          </p:cNvGraphicFramePr>
          <p:nvPr>
            <p:ph idx="1"/>
            <p:extLst>
              <p:ext uri="{D42A27DB-BD31-4B8C-83A1-F6EECF244321}">
                <p14:modId xmlns:p14="http://schemas.microsoft.com/office/powerpoint/2010/main" val="1278302565"/>
              </p:ext>
            </p:extLst>
          </p:nvPr>
        </p:nvGraphicFramePr>
        <p:xfrm>
          <a:off x="948871" y="2418443"/>
          <a:ext cx="10655299" cy="3797301"/>
        </p:xfrm>
        <a:graphic>
          <a:graphicData uri="http://schemas.openxmlformats.org/drawingml/2006/table">
            <a:tbl>
              <a:tblPr firstRow="1" bandRow="1">
                <a:tableStyleId>{5C22544A-7EE6-4342-B048-85BDC9FD1C3A}</a:tableStyleId>
              </a:tblPr>
              <a:tblGrid>
                <a:gridCol w="2284186">
                  <a:extLst>
                    <a:ext uri="{9D8B030D-6E8A-4147-A177-3AD203B41FA5}">
                      <a16:colId xmlns:a16="http://schemas.microsoft.com/office/drawing/2014/main" val="2654516725"/>
                    </a:ext>
                  </a:extLst>
                </a:gridCol>
                <a:gridCol w="2790371">
                  <a:extLst>
                    <a:ext uri="{9D8B030D-6E8A-4147-A177-3AD203B41FA5}">
                      <a16:colId xmlns:a16="http://schemas.microsoft.com/office/drawing/2014/main" val="2726378599"/>
                    </a:ext>
                  </a:extLst>
                </a:gridCol>
                <a:gridCol w="2790371">
                  <a:extLst>
                    <a:ext uri="{9D8B030D-6E8A-4147-A177-3AD203B41FA5}">
                      <a16:colId xmlns:a16="http://schemas.microsoft.com/office/drawing/2014/main" val="3635739422"/>
                    </a:ext>
                  </a:extLst>
                </a:gridCol>
                <a:gridCol w="2790371">
                  <a:extLst>
                    <a:ext uri="{9D8B030D-6E8A-4147-A177-3AD203B41FA5}">
                      <a16:colId xmlns:a16="http://schemas.microsoft.com/office/drawing/2014/main" val="3704733654"/>
                    </a:ext>
                  </a:extLst>
                </a:gridCol>
              </a:tblGrid>
              <a:tr h="1265767">
                <a:tc>
                  <a:txBody>
                    <a:bodyPr/>
                    <a:lstStyle/>
                    <a:p>
                      <a:pPr algn="ctr"/>
                      <a:r>
                        <a:rPr lang="zh-TW" altLang="en-US" sz="3800" b="1" dirty="0"/>
                        <a:t>入學管道</a:t>
                      </a:r>
                    </a:p>
                  </a:txBody>
                  <a:tcPr anchor="ctr"/>
                </a:tc>
                <a:tc>
                  <a:txBody>
                    <a:bodyPr/>
                    <a:lstStyle/>
                    <a:p>
                      <a:pPr algn="ctr"/>
                      <a:r>
                        <a:rPr lang="zh-TW" altLang="en-US" sz="3800" dirty="0">
                          <a:hlinkClick r:id="rId2"/>
                        </a:rPr>
                        <a:t>繁星計畫</a:t>
                      </a:r>
                      <a:endParaRPr lang="zh-TW" altLang="en-US" sz="3800" dirty="0"/>
                    </a:p>
                  </a:txBody>
                  <a:tcPr anchor="ctr"/>
                </a:tc>
                <a:tc>
                  <a:txBody>
                    <a:bodyPr/>
                    <a:lstStyle/>
                    <a:p>
                      <a:pPr algn="ctr"/>
                      <a:r>
                        <a:rPr lang="zh-TW" altLang="en-US" sz="3800" dirty="0">
                          <a:hlinkClick r:id="rId3"/>
                        </a:rPr>
                        <a:t>個人申請</a:t>
                      </a:r>
                      <a:endParaRPr lang="zh-TW" altLang="en-US" sz="3800" dirty="0"/>
                    </a:p>
                  </a:txBody>
                  <a:tcPr anchor="ctr"/>
                </a:tc>
                <a:tc>
                  <a:txBody>
                    <a:bodyPr/>
                    <a:lstStyle/>
                    <a:p>
                      <a:pPr algn="ctr"/>
                      <a:r>
                        <a:rPr lang="zh-TW" altLang="en-US" sz="3800" dirty="0">
                          <a:hlinkClick r:id="rId4"/>
                        </a:rPr>
                        <a:t>考試分發</a:t>
                      </a:r>
                      <a:endParaRPr lang="zh-TW" altLang="en-US" sz="3800" dirty="0"/>
                    </a:p>
                  </a:txBody>
                  <a:tcPr anchor="ctr"/>
                </a:tc>
                <a:extLst>
                  <a:ext uri="{0D108BD9-81ED-4DB2-BD59-A6C34878D82A}">
                    <a16:rowId xmlns:a16="http://schemas.microsoft.com/office/drawing/2014/main" val="1197579816"/>
                  </a:ext>
                </a:extLst>
              </a:tr>
              <a:tr h="1265767">
                <a:tc>
                  <a:txBody>
                    <a:bodyPr/>
                    <a:lstStyle/>
                    <a:p>
                      <a:pPr algn="ctr"/>
                      <a:r>
                        <a:rPr lang="zh-TW" altLang="en-US" sz="3800" b="1" dirty="0"/>
                        <a:t>校系數</a:t>
                      </a:r>
                    </a:p>
                  </a:txBody>
                  <a:tcPr anchor="ctr"/>
                </a:tc>
                <a:tc>
                  <a:txBody>
                    <a:bodyPr/>
                    <a:lstStyle/>
                    <a:p>
                      <a:pPr algn="ctr"/>
                      <a:r>
                        <a:rPr lang="en-US" altLang="zh-TW" sz="3800" dirty="0"/>
                        <a:t>59</a:t>
                      </a:r>
                      <a:r>
                        <a:rPr lang="en-US" altLang="zh-TW" sz="2400" dirty="0">
                          <a:solidFill>
                            <a:srgbClr val="FF0000"/>
                          </a:solidFill>
                        </a:rPr>
                        <a:t>&lt;64</a:t>
                      </a:r>
                      <a:endParaRPr lang="zh-TW" altLang="en-US" sz="3800" dirty="0">
                        <a:solidFill>
                          <a:srgbClr val="FF0000"/>
                        </a:solidFill>
                      </a:endParaRPr>
                    </a:p>
                  </a:txBody>
                  <a:tcPr anchor="ctr"/>
                </a:tc>
                <a:tc>
                  <a:txBody>
                    <a:bodyPr/>
                    <a:lstStyle/>
                    <a:p>
                      <a:pPr algn="ctr"/>
                      <a:r>
                        <a:rPr lang="en-US" altLang="zh-TW" sz="3800" dirty="0"/>
                        <a:t>51</a:t>
                      </a:r>
                      <a:r>
                        <a:rPr lang="en-US" altLang="zh-TW" sz="2400" kern="1200" dirty="0">
                          <a:solidFill>
                            <a:srgbClr val="FF0000"/>
                          </a:solidFill>
                          <a:latin typeface="+mn-lt"/>
                          <a:ea typeface="+mn-ea"/>
                          <a:cs typeface="+mn-cs"/>
                        </a:rPr>
                        <a:t>&gt;47</a:t>
                      </a:r>
                      <a:endParaRPr lang="zh-TW" altLang="en-US" sz="1800" kern="1200" dirty="0">
                        <a:solidFill>
                          <a:srgbClr val="FF0000"/>
                        </a:solidFill>
                        <a:latin typeface="+mn-lt"/>
                        <a:ea typeface="+mn-ea"/>
                        <a:cs typeface="+mn-cs"/>
                      </a:endParaRPr>
                    </a:p>
                  </a:txBody>
                  <a:tcPr anchor="ctr"/>
                </a:tc>
                <a:tc>
                  <a:txBody>
                    <a:bodyPr/>
                    <a:lstStyle/>
                    <a:p>
                      <a:pPr algn="ctr"/>
                      <a:r>
                        <a:rPr lang="en-US" altLang="zh-TW" sz="3800" dirty="0"/>
                        <a:t>51</a:t>
                      </a:r>
                      <a:r>
                        <a:rPr lang="en-US" altLang="zh-TW" sz="2400" kern="1200" dirty="0">
                          <a:solidFill>
                            <a:srgbClr val="FF0000"/>
                          </a:solidFill>
                          <a:latin typeface="+mn-lt"/>
                          <a:ea typeface="+mn-ea"/>
                          <a:cs typeface="+mn-cs"/>
                        </a:rPr>
                        <a:t>=51</a:t>
                      </a:r>
                      <a:endParaRPr lang="zh-TW" altLang="en-US" sz="2400" kern="1200" dirty="0">
                        <a:solidFill>
                          <a:srgbClr val="FF0000"/>
                        </a:solidFill>
                        <a:latin typeface="+mn-lt"/>
                        <a:ea typeface="+mn-ea"/>
                        <a:cs typeface="+mn-cs"/>
                      </a:endParaRPr>
                    </a:p>
                  </a:txBody>
                  <a:tcPr anchor="ctr"/>
                </a:tc>
                <a:extLst>
                  <a:ext uri="{0D108BD9-81ED-4DB2-BD59-A6C34878D82A}">
                    <a16:rowId xmlns:a16="http://schemas.microsoft.com/office/drawing/2014/main" val="3242310087"/>
                  </a:ext>
                </a:extLst>
              </a:tr>
              <a:tr h="1265767">
                <a:tc>
                  <a:txBody>
                    <a:bodyPr/>
                    <a:lstStyle/>
                    <a:p>
                      <a:pPr algn="ctr"/>
                      <a:r>
                        <a:rPr lang="zh-TW" altLang="en-US" sz="3800" b="1" dirty="0"/>
                        <a:t>最低等級</a:t>
                      </a:r>
                    </a:p>
                  </a:txBody>
                  <a:tcPr anchor="ctr"/>
                </a:tc>
                <a:tc>
                  <a:txBody>
                    <a:bodyPr/>
                    <a:lstStyle/>
                    <a:p>
                      <a:pPr algn="ctr"/>
                      <a:r>
                        <a:rPr lang="en-US" altLang="zh-TW" sz="3800" dirty="0"/>
                        <a:t>C</a:t>
                      </a:r>
                      <a:endParaRPr lang="zh-TW" altLang="en-US" sz="3800" dirty="0"/>
                    </a:p>
                  </a:txBody>
                  <a:tcPr anchor="ctr"/>
                </a:tc>
                <a:tc>
                  <a:txBody>
                    <a:bodyPr/>
                    <a:lstStyle/>
                    <a:p>
                      <a:pPr algn="ctr"/>
                      <a:r>
                        <a:rPr lang="en-US" altLang="zh-TW" sz="3800" dirty="0"/>
                        <a:t>C</a:t>
                      </a:r>
                      <a:endParaRPr lang="zh-TW" altLang="en-US" sz="3800" dirty="0"/>
                    </a:p>
                  </a:txBody>
                  <a:tcPr anchor="ctr"/>
                </a:tc>
                <a:tc>
                  <a:txBody>
                    <a:bodyPr/>
                    <a:lstStyle/>
                    <a:p>
                      <a:pPr algn="ctr"/>
                      <a:r>
                        <a:rPr lang="en-US" altLang="zh-TW" sz="3800" dirty="0"/>
                        <a:t>C</a:t>
                      </a:r>
                      <a:endParaRPr lang="zh-TW" altLang="en-US" sz="3800" dirty="0"/>
                    </a:p>
                  </a:txBody>
                  <a:tcPr anchor="ctr"/>
                </a:tc>
                <a:extLst>
                  <a:ext uri="{0D108BD9-81ED-4DB2-BD59-A6C34878D82A}">
                    <a16:rowId xmlns:a16="http://schemas.microsoft.com/office/drawing/2014/main" val="3959381166"/>
                  </a:ext>
                </a:extLst>
              </a:tr>
            </a:tbl>
          </a:graphicData>
        </a:graphic>
      </p:graphicFrame>
    </p:spTree>
    <p:extLst>
      <p:ext uri="{BB962C8B-B14F-4D97-AF65-F5344CB8AC3E}">
        <p14:creationId xmlns:p14="http://schemas.microsoft.com/office/powerpoint/2010/main" val="1766352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345704" y="838200"/>
            <a:ext cx="8761413" cy="706964"/>
          </a:xfrm>
        </p:spPr>
        <p:txBody>
          <a:bodyPr/>
          <a:lstStyle/>
          <a:p>
            <a:r>
              <a:rPr lang="zh-TW" altLang="en-US" sz="5400" b="1" spc="600" dirty="0"/>
              <a:t>學科能力測驗</a:t>
            </a:r>
          </a:p>
        </p:txBody>
      </p:sp>
      <p:sp>
        <p:nvSpPr>
          <p:cNvPr id="3" name="內容版面配置區 2"/>
          <p:cNvSpPr>
            <a:spLocks noGrp="1"/>
          </p:cNvSpPr>
          <p:nvPr>
            <p:ph idx="1"/>
          </p:nvPr>
        </p:nvSpPr>
        <p:spPr/>
        <p:txBody>
          <a:bodyPr/>
          <a:lstStyle/>
          <a:p>
            <a:endParaRPr lang="zh-TW" altLang="en-US"/>
          </a:p>
        </p:txBody>
      </p:sp>
      <p:pic>
        <p:nvPicPr>
          <p:cNvPr id="1026" name="Picture 2" descr="ãèè©¦ ç´ æãçåçæå°çµæ">
            <a:extLst>
              <a:ext uri="{FF2B5EF4-FFF2-40B4-BE49-F238E27FC236}">
                <a16:creationId xmlns:a16="http://schemas.microsoft.com/office/drawing/2014/main" id="{E4561A6A-E7E2-4358-832A-ED00F42E9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1895245"/>
            <a:ext cx="7040562" cy="469605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687F0C03-6B69-4B60-9592-021EA83AB093}"/>
              </a:ext>
            </a:extLst>
          </p:cNvPr>
          <p:cNvSpPr/>
          <p:nvPr/>
        </p:nvSpPr>
        <p:spPr>
          <a:xfrm>
            <a:off x="4321628" y="22979"/>
            <a:ext cx="2960914" cy="570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t>大學多元入學管道介紹</a:t>
            </a:r>
          </a:p>
        </p:txBody>
      </p:sp>
      <p:sp>
        <p:nvSpPr>
          <p:cNvPr id="8" name="矩形 7">
            <a:extLst>
              <a:ext uri="{FF2B5EF4-FFF2-40B4-BE49-F238E27FC236}">
                <a16:creationId xmlns:a16="http://schemas.microsoft.com/office/drawing/2014/main" id="{A4B9BFC4-6673-450A-BADD-81179BE1AA79}"/>
              </a:ext>
            </a:extLst>
          </p:cNvPr>
          <p:cNvSpPr/>
          <p:nvPr/>
        </p:nvSpPr>
        <p:spPr>
          <a:xfrm>
            <a:off x="8049657" y="22979"/>
            <a:ext cx="2531259" cy="570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t>該怎麼準備</a:t>
            </a:r>
          </a:p>
        </p:txBody>
      </p:sp>
    </p:spTree>
    <p:extLst>
      <p:ext uri="{BB962C8B-B14F-4D97-AF65-F5344CB8AC3E}">
        <p14:creationId xmlns:p14="http://schemas.microsoft.com/office/powerpoint/2010/main" val="14222101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離子會議室">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標楷體">
      <a:majorFont>
        <a:latin typeface="Gill Sans MT"/>
        <a:ea typeface="標楷體"/>
        <a:cs typeface=""/>
      </a:majorFont>
      <a:minorFont>
        <a:latin typeface="Gill Sans MT"/>
        <a:ea typeface="標楷體"/>
        <a:cs typeface=""/>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3454</TotalTime>
  <Words>2680</Words>
  <Application>Microsoft Office PowerPoint</Application>
  <PresentationFormat>寬螢幕</PresentationFormat>
  <Paragraphs>431</Paragraphs>
  <Slides>57</Slides>
  <Notes>3</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57</vt:i4>
      </vt:variant>
    </vt:vector>
  </HeadingPairs>
  <TitlesOfParts>
    <vt:vector size="69" baseType="lpstr">
      <vt:lpstr>Montserrat</vt:lpstr>
      <vt:lpstr>Noto Sans Mono CJK JP Bold</vt:lpstr>
      <vt:lpstr>Noto Sans TC</vt:lpstr>
      <vt:lpstr>微軟正黑體</vt:lpstr>
      <vt:lpstr>標楷體</vt:lpstr>
      <vt:lpstr>Arial</vt:lpstr>
      <vt:lpstr>Calibri</vt:lpstr>
      <vt:lpstr>Gill Sans MT</vt:lpstr>
      <vt:lpstr>Times New Roman</vt:lpstr>
      <vt:lpstr>Wingdings</vt:lpstr>
      <vt:lpstr>Wingdings 3</vt:lpstr>
      <vt:lpstr>離子會議室</vt:lpstr>
      <vt:lpstr>普通科高三 考試與升學管道說明</vt:lpstr>
      <vt:lpstr>今天要談的有. . . </vt:lpstr>
      <vt:lpstr>大學入學考試介紹與重要日程提醒</vt:lpstr>
      <vt:lpstr>大學入學考試介紹</vt:lpstr>
      <vt:lpstr>110學年 重要考試日程</vt:lpstr>
      <vt:lpstr>高中英語聽力測驗</vt:lpstr>
      <vt:lpstr>110學年度英聽考試</vt:lpstr>
      <vt:lpstr>110學年度各入學管道採計英聽成績校系數</vt:lpstr>
      <vt:lpstr>學科能力測驗</vt:lpstr>
      <vt:lpstr>PowerPoint 簡報</vt:lpstr>
      <vt:lpstr>那些入學管道會用學測成績?</vt:lpstr>
      <vt:lpstr>術科考試</vt:lpstr>
      <vt:lpstr>報名時間:109.10.30-11.13</vt:lpstr>
      <vt:lpstr>指定科目考試</vt:lpstr>
      <vt:lpstr>PowerPoint 簡報</vt:lpstr>
      <vt:lpstr>大學多元入學管道介紹</vt:lpstr>
      <vt:lpstr>近6年繁星推薦、個人申請、考試入學核定名額統計表</vt:lpstr>
      <vt:lpstr>108學年度普通科</vt:lpstr>
      <vt:lpstr>108學年度體育班</vt:lpstr>
      <vt:lpstr>大學多元入學管道介紹</vt:lpstr>
      <vt:lpstr>繁星推薦-8類群</vt:lpstr>
      <vt:lpstr>繁星推薦</vt:lpstr>
      <vt:lpstr>繁星推薦:二輪分發</vt:lpstr>
      <vt:lpstr>繁星簡章-清大物理學系光電物理組</vt:lpstr>
      <vt:lpstr> 高中推薦序  依學群推薦</vt:lpstr>
      <vt:lpstr>繁星推薦-高中端推薦辦法</vt:lpstr>
      <vt:lpstr>繁星入學(體育班)</vt:lpstr>
      <vt:lpstr>繁星限制</vt:lpstr>
      <vt:lpstr>繁星的爸媽幫幫忙:</vt:lpstr>
      <vt:lpstr>大學多元入學管道介紹</vt:lpstr>
      <vt:lpstr>個人申請</vt:lpstr>
      <vt:lpstr>個人申請</vt:lpstr>
      <vt:lpstr>國立中央大學光電科學與工程學系</vt:lpstr>
      <vt:lpstr>學測成績五選四</vt:lpstr>
      <vt:lpstr>在學測應全考或選考?</vt:lpstr>
      <vt:lpstr>線上查詢興趣測驗與學系探索量表結果</vt:lpstr>
      <vt:lpstr>(二)選擇右方【學生登入】</vt:lpstr>
      <vt:lpstr>109學年度採計項目</vt:lpstr>
      <vt:lpstr>在學測應全考或選考?</vt:lpstr>
      <vt:lpstr>個人申請第二階段指定項目甄試常見型式</vt:lpstr>
      <vt:lpstr>不同領域重視的能力不同</vt:lpstr>
      <vt:lpstr>家長可以怎麼幫忙</vt:lpstr>
      <vt:lpstr>大學多元入學管道介紹</vt:lpstr>
      <vt:lpstr>考試分發: 一場耐力賽</vt:lpstr>
      <vt:lpstr>考試分發-看的考試科目</vt:lpstr>
      <vt:lpstr>參加考試分發最簡單惹~只要準備考試就好?</vt:lpstr>
      <vt:lpstr>家長可以怎麼幫忙</vt:lpstr>
      <vt:lpstr>當孩子的軍師~親師共同目標</vt:lpstr>
      <vt:lpstr>當孩子的軍師~決定要用哪個升學管道</vt:lpstr>
      <vt:lpstr>當孩子的軍師~提醒孩子要跟上老師的腳步</vt:lpstr>
      <vt:lpstr>學校重大進度</vt:lpstr>
      <vt:lpstr>常用網站介紹</vt:lpstr>
      <vt:lpstr>陪孩子一起走</vt:lpstr>
      <vt:lpstr>當孩子的軍師，而不是豬隊友</vt:lpstr>
      <vt:lpstr>當孩子的軍師，而不是豬隊友</vt:lpstr>
      <vt:lpstr>一起做孩子溫暖堅強的後盾</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考前衝刺~家長幫幫忙</dc:title>
  <dc:creator>Cindy</dc:creator>
  <cp:lastModifiedBy>聶吟芳</cp:lastModifiedBy>
  <cp:revision>179</cp:revision>
  <dcterms:created xsi:type="dcterms:W3CDTF">2019-09-13T23:52:06Z</dcterms:created>
  <dcterms:modified xsi:type="dcterms:W3CDTF">2020-09-18T15:07:25Z</dcterms:modified>
</cp:coreProperties>
</file>